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82" r:id="rId3"/>
    <p:sldId id="257" r:id="rId4"/>
    <p:sldId id="288" r:id="rId5"/>
    <p:sldId id="287" r:id="rId6"/>
    <p:sldId id="290" r:id="rId7"/>
    <p:sldId id="284" r:id="rId8"/>
    <p:sldId id="291" r:id="rId9"/>
    <p:sldId id="329" r:id="rId10"/>
    <p:sldId id="312" r:id="rId11"/>
    <p:sldId id="292" r:id="rId12"/>
    <p:sldId id="293" r:id="rId13"/>
    <p:sldId id="294" r:id="rId14"/>
    <p:sldId id="295" r:id="rId15"/>
    <p:sldId id="297" r:id="rId16"/>
    <p:sldId id="296" r:id="rId17"/>
    <p:sldId id="298" r:id="rId18"/>
    <p:sldId id="330" r:id="rId19"/>
    <p:sldId id="322" r:id="rId20"/>
    <p:sldId id="319" r:id="rId21"/>
    <p:sldId id="320" r:id="rId22"/>
    <p:sldId id="323" r:id="rId23"/>
    <p:sldId id="302" r:id="rId24"/>
    <p:sldId id="301" r:id="rId25"/>
    <p:sldId id="328" r:id="rId26"/>
    <p:sldId id="303" r:id="rId27"/>
    <p:sldId id="335" r:id="rId28"/>
    <p:sldId id="336" r:id="rId29"/>
    <p:sldId id="316" r:id="rId30"/>
    <p:sldId id="306" r:id="rId31"/>
    <p:sldId id="331" r:id="rId32"/>
    <p:sldId id="307" r:id="rId33"/>
    <p:sldId id="317" r:id="rId34"/>
    <p:sldId id="318" r:id="rId35"/>
    <p:sldId id="308" r:id="rId36"/>
    <p:sldId id="321" r:id="rId37"/>
    <p:sldId id="304" r:id="rId38"/>
    <p:sldId id="332" r:id="rId39"/>
    <p:sldId id="324" r:id="rId40"/>
    <p:sldId id="333" r:id="rId41"/>
    <p:sldId id="334" r:id="rId42"/>
    <p:sldId id="309" r:id="rId43"/>
    <p:sldId id="326" r:id="rId44"/>
    <p:sldId id="327" r:id="rId45"/>
    <p:sldId id="310" r:id="rId46"/>
    <p:sldId id="311" r:id="rId47"/>
    <p:sldId id="263" r:id="rId48"/>
    <p:sldId id="337" r:id="rId49"/>
  </p:sldIdLst>
  <p:sldSz cx="9144000" cy="5143500" type="screen16x9"/>
  <p:notesSz cx="9296400" cy="7010400"/>
  <p:embeddedFontLst>
    <p:embeddedFont>
      <p:font typeface="Cambria Math" panose="02040503050406030204" pitchFamily="18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Intel Clear Pro" panose="020B0804020202060201" pitchFamily="34" charset="0"/>
      <p:bold r:id="rId57"/>
    </p:embeddedFont>
    <p:embeddedFont>
      <p:font typeface="Intel Clear" panose="020B0604020203020204" pitchFamily="34" charset="0"/>
      <p:regular r:id="rId58"/>
      <p:bold r:id="rId59"/>
      <p:italic r:id="rId60"/>
      <p:boldItalic r:id="rId61"/>
    </p:embeddedFont>
    <p:embeddedFont>
      <p:font typeface="SimSun" panose="02010600030101010101" pitchFamily="2" charset="-122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5FF"/>
    <a:srgbClr val="0071C5"/>
    <a:srgbClr val="005594"/>
    <a:srgbClr val="FD9208"/>
    <a:srgbClr val="003C71"/>
    <a:srgbClr val="FF6600"/>
    <a:srgbClr val="F833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73818" autoAdjust="0"/>
  </p:normalViewPr>
  <p:slideViewPr>
    <p:cSldViewPr snapToGrid="0">
      <p:cViewPr varScale="1">
        <p:scale>
          <a:sx n="87" d="100"/>
          <a:sy n="87" d="100"/>
        </p:scale>
        <p:origin x="1219" y="58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1536"/>
    </p:cViewPr>
  </p:sorterViewPr>
  <p:notesViewPr>
    <p:cSldViewPr snapToGrid="0" showGuides="1">
      <p:cViewPr varScale="1">
        <p:scale>
          <a:sx n="68" d="100"/>
          <a:sy n="68" d="100"/>
        </p:scale>
        <p:origin x="3101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1/16/2018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0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0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0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偏度表征长尾部分在哪边（即中值在均值的右边还是左边），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右边， </a:t>
            </a:r>
            <a:r>
              <a:rPr lang="en-US" altLang="zh-CN" dirty="0" smtClean="0"/>
              <a:t>&lt;0</a:t>
            </a:r>
            <a:r>
              <a:rPr lang="zh-CN" altLang="en-US" dirty="0" smtClean="0"/>
              <a:t>左边。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2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62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6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97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7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39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2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01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87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8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9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 xmlns:a14="http://schemas.microsoft.com/office/drawing/2010/main"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64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随机变量的函数的概率密度变换定理：　</a:t>
            </a:r>
            <a:r>
              <a:rPr lang="en-US" altLang="zh-CN" sz="1200" dirty="0" smtClean="0"/>
              <a:t>http://staff.ustc.edu.cn/~zwp/teach/Prob-Stat/Lec8_slides.pdf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6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Box-Cox</a:t>
            </a:r>
            <a:r>
              <a:rPr lang="en-US" baseline="0" dirty="0" smtClean="0"/>
              <a:t> detailed: http://jekyll.math.byuh.edu/papers/mspaper99.pdf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5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34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5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8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22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81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46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88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49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值是在假定原假设为真时，得到与样本相同或者更极端的结果的概率。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2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96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4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47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59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46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5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1373954"/>
            <a:ext cx="8212886" cy="1102519"/>
          </a:xfrm>
        </p:spPr>
        <p:txBody>
          <a:bodyPr/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基于</a:t>
            </a:r>
            <a:r>
              <a:rPr lang="en-US" altLang="zh-CN" sz="4400" dirty="0" smtClean="0">
                <a:solidFill>
                  <a:srgbClr val="FFFF00"/>
                </a:solidFill>
              </a:rPr>
              <a:t>Python</a:t>
            </a:r>
            <a:r>
              <a:rPr lang="zh-CN" altLang="en-US" sz="4400" dirty="0" smtClean="0">
                <a:solidFill>
                  <a:srgbClr val="FFFF00"/>
                </a:solidFill>
              </a:rPr>
              <a:t>的统计分析与数据挖掘</a:t>
            </a:r>
            <a:endParaRPr lang="en-US" sz="24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824299" y="3437517"/>
            <a:ext cx="3706955" cy="709059"/>
          </a:xfrm>
        </p:spPr>
        <p:txBody>
          <a:bodyPr/>
          <a:lstStyle/>
          <a:p>
            <a:pPr algn="ctr"/>
            <a:r>
              <a:rPr lang="zh-CN" altLang="en-US" dirty="0" smtClean="0"/>
              <a:t>姚伟峰</a:t>
            </a:r>
            <a:endParaRPr lang="en-US" altLang="zh-CN" dirty="0" smtClean="0"/>
          </a:p>
          <a:p>
            <a:r>
              <a:rPr lang="en-US" altLang="zh-CN" dirty="0" smtClean="0"/>
              <a:t>http</a:t>
            </a:r>
            <a:r>
              <a:rPr lang="en-US" altLang="zh-CN" dirty="0"/>
              <a:t>://www.cnblogs.com/Matrix_Yao/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49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评估数据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案</a:t>
            </a:r>
            <a:r>
              <a:rPr lang="zh-CN" altLang="en-US" dirty="0" smtClean="0"/>
              <a:t>例：完整性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从 </a:t>
            </a:r>
            <a:r>
              <a:rPr lang="zh-CN" altLang="en-US" b="1" dirty="0" smtClean="0"/>
              <a:t>“盖洛普的成功和文学摘要的失败” </a:t>
            </a:r>
            <a:r>
              <a:rPr lang="zh-CN" altLang="en-US" dirty="0" smtClean="0"/>
              <a:t>到</a:t>
            </a:r>
            <a:r>
              <a:rPr lang="zh-CN" altLang="en-US" b="1" dirty="0" smtClean="0"/>
              <a:t> “川普</a:t>
            </a:r>
            <a:r>
              <a:rPr lang="zh-CN" altLang="en-US" b="1" i="1" dirty="0" smtClean="0"/>
              <a:t>‘出人意料</a:t>
            </a:r>
            <a:r>
              <a:rPr lang="zh-CN" altLang="en-US" b="1" dirty="0" smtClean="0"/>
              <a:t>’的胜选”</a:t>
            </a:r>
            <a:endParaRPr lang="en-US" altLang="zh-CN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幸存</a:t>
            </a:r>
            <a:r>
              <a:rPr lang="zh-CN" altLang="en-US" dirty="0" smtClean="0"/>
              <a:t>者偏差</a:t>
            </a:r>
            <a:r>
              <a:rPr lang="en-US" altLang="zh-CN" dirty="0" smtClean="0"/>
              <a:t>(Survivorship Bias)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2050" name="Picture 2" descr="Image result for 川普 希拉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19" y="1352098"/>
            <a:ext cx="2374427" cy="14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存活者偏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82" y="3138863"/>
            <a:ext cx="2866363" cy="16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630093">
            <a:off x="5583175" y="3121762"/>
            <a:ext cx="29192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本质是要避免采样偏差</a:t>
            </a:r>
            <a:endParaRPr lang="en-US" altLang="zh-CN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24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/>
              <a:t>评估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案例：自洽性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400" dirty="0" smtClean="0"/>
              <a:t>数</a:t>
            </a:r>
            <a:r>
              <a:rPr lang="zh-CN" altLang="en-US" sz="1400" dirty="0"/>
              <a:t>据的自洽性校验是根据我们对业务的理</a:t>
            </a:r>
            <a:r>
              <a:rPr lang="zh-CN" altLang="en-US" sz="1400" dirty="0" smtClean="0"/>
              <a:t>解，对</a:t>
            </a:r>
            <a:r>
              <a:rPr lang="zh-CN" altLang="en-US" sz="1400" dirty="0"/>
              <a:t>手头上的数据进行简单的验证，主要是为了保证数据的有效</a:t>
            </a:r>
            <a:r>
              <a:rPr lang="zh-CN" altLang="en-US" sz="1400" dirty="0" smtClean="0"/>
              <a:t>性，确保我们是在正确的数据上工作。</a:t>
            </a:r>
            <a:r>
              <a:rPr lang="zh-CN" altLang="en-US" sz="1400" dirty="0"/>
              <a:t>如果我们发现得到的数据与我们对业务的了解不一致或者矛盾，我们需要首先与业务沟通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案</a:t>
            </a:r>
            <a:r>
              <a:rPr lang="zh-CN" altLang="en-US" dirty="0" smtClean="0"/>
              <a:t>例解析</a:t>
            </a:r>
            <a:endParaRPr lang="en-US" altLang="zh-CN" dirty="0" smtClean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9850" y="2157771"/>
            <a:ext cx="7918174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>
                <a:latin typeface="Arial" panose="020B0604020202020204" pitchFamily="34" charset="0"/>
              </a:rPr>
              <a:t>这个需求来源于某在线旅游网站，经过分析后把该问题建模为预测酒店剩余房率（酒店剩余的房间数除以该酒店的总房间数）的回归问题。问题确定后，我们首先对数据进行了自洽性校验。下面的材料摘自于当时的报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zh-CN" altLang="zh-CN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这里holdTotal是指在线旅游网站在该酒店预先保留房间的总数，holdRate是指保留房间数占该酒店总房间数的比例， roomTotal是指该酒店的总房间数， y是指该酒店的剩余空房间数。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二. 数据校验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问题建模完成后，首先是观察数据，确保数据的正确性和可用性。这里使用了简单的数据校验方法：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当holdTotal不为0时，holdRate也不应为0。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发现有holdTotal = 8，但holdRate = 0 的记录。按照holdRate保留两位小数的情况看。如果是精度问题，则该酒店的房间总数应为800间以上。需要拿着这个数据取跟采集方确认，是否是精度问题还是其他问题。为不影响本次任务，因为这种数据量比较小，仅一条，模型训练时可以删去该记录。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roomTotal &gt;= y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毋庸置疑， 房间总数应该大于剩余房间数。 roomTotal的计算公式为： roomTotal = ceil(holdTotal / holdRate)。经校验后发现，大量实例不符合这个要求。对数据采集的正确性和有效性产生怀疑。停止建模，需要跟采集端确认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43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数据的描述性统计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对数</a:t>
            </a:r>
            <a:r>
              <a:rPr lang="zh-CN" altLang="en-US" dirty="0" smtClean="0"/>
              <a:t>据作描述性统计主要有两个目的：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建</a:t>
            </a:r>
            <a:r>
              <a:rPr lang="zh-CN" altLang="en-US" dirty="0" smtClean="0"/>
              <a:t>立对数据的直观认识和感觉，为后续特征工程作铺垫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为后续数据特征化建立基础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描述性统计包括：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单</a:t>
            </a:r>
            <a:r>
              <a:rPr lang="zh-CN" altLang="en-US" dirty="0"/>
              <a:t>变</a:t>
            </a:r>
            <a:r>
              <a:rPr lang="zh-CN" altLang="en-US" dirty="0" smtClean="0"/>
              <a:t>量分析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多变</a:t>
            </a:r>
            <a:r>
              <a:rPr lang="zh-CN" altLang="en-US" dirty="0" smtClean="0"/>
              <a:t>量分析</a:t>
            </a:r>
            <a:r>
              <a:rPr lang="en-US" altLang="zh-CN" dirty="0" smtClean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397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单变量分析的方法同时适用于分析预测变量和目标变量。</a:t>
                </a: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数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型变</a:t>
                </a:r>
                <a:r>
                  <a:rPr lang="zh-CN" altLang="en-US" dirty="0" smtClean="0"/>
                  <a:t>量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中</a:t>
                </a:r>
                <a:r>
                  <a:rPr lang="zh-CN" altLang="en-US" dirty="0"/>
                  <a:t>心趋势</a:t>
                </a:r>
                <a:r>
                  <a:rPr lang="en-US" altLang="zh-CN" dirty="0"/>
                  <a:t>(Central Tendency</a:t>
                </a:r>
                <a:r>
                  <a:rPr lang="en-US" altLang="zh-CN" dirty="0" smtClean="0"/>
                  <a:t>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均</a:t>
                </a:r>
                <a:r>
                  <a:rPr lang="zh-CN" altLang="en-US" sz="1400" dirty="0"/>
                  <a:t>值</a:t>
                </a:r>
                <a:r>
                  <a:rPr lang="en-US" altLang="zh-CN" sz="1400" dirty="0"/>
                  <a:t>(</a:t>
                </a:r>
                <a:r>
                  <a:rPr lang="en-US" altLang="zh-CN" sz="1400" dirty="0" smtClean="0"/>
                  <a:t>mean) </a:t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中</a:t>
                </a:r>
                <a:r>
                  <a:rPr lang="zh-CN" altLang="en-US" sz="1400" dirty="0"/>
                  <a:t>值</a:t>
                </a:r>
                <a:r>
                  <a:rPr lang="en-US" altLang="zh-CN" sz="1400" dirty="0"/>
                  <a:t>(median</a:t>
                </a:r>
                <a:r>
                  <a:rPr lang="en-US" altLang="zh-CN" sz="1400" dirty="0" smtClean="0"/>
                  <a:t>)</a:t>
                </a:r>
                <a:endParaRPr lang="en-US" altLang="zh-CN" sz="1400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最</a:t>
                </a:r>
                <a:r>
                  <a:rPr lang="zh-CN" altLang="en-US" sz="1400" dirty="0"/>
                  <a:t>大值</a:t>
                </a:r>
                <a:r>
                  <a:rPr lang="en-US" altLang="zh-CN" sz="1400" dirty="0"/>
                  <a:t>(max) 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最</a:t>
                </a:r>
                <a:r>
                  <a:rPr lang="zh-CN" altLang="en-US" sz="1400" dirty="0"/>
                  <a:t>小值</a:t>
                </a:r>
                <a:r>
                  <a:rPr lang="en-US" altLang="zh-CN" sz="1400" dirty="0"/>
                  <a:t>(min) 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众</a:t>
                </a:r>
                <a:r>
                  <a:rPr lang="zh-CN" altLang="en-US" sz="1400" dirty="0" smtClean="0"/>
                  <a:t>数</a:t>
                </a:r>
                <a:r>
                  <a:rPr lang="en-US" altLang="zh-CN" sz="1400" dirty="0" smtClean="0"/>
                  <a:t>(mode)</a:t>
                </a:r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数值</a:t>
            </a:r>
            <a:r>
              <a:rPr lang="zh-CN" altLang="en-US" dirty="0" smtClean="0"/>
              <a:t>型变</a:t>
            </a:r>
            <a:r>
              <a:rPr lang="zh-CN" altLang="en-US" dirty="0" smtClean="0"/>
              <a:t>量</a:t>
            </a:r>
            <a:r>
              <a:rPr lang="en-US" altLang="zh-CN" dirty="0" smtClean="0"/>
              <a:t>(cont.)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发</a:t>
            </a:r>
            <a:r>
              <a:rPr lang="zh-CN" altLang="en-US" sz="1200" dirty="0"/>
              <a:t>散程度</a:t>
            </a:r>
            <a:r>
              <a:rPr lang="en-US" altLang="zh-CN" sz="1200" dirty="0"/>
              <a:t>(Spread) 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方</a:t>
            </a:r>
            <a:r>
              <a:rPr lang="zh-CN" altLang="en-US" sz="1400" dirty="0"/>
              <a:t>差</a:t>
            </a:r>
            <a:r>
              <a:rPr lang="en-US" altLang="zh-CN" sz="1400" dirty="0"/>
              <a:t>(variance) 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偏</a:t>
            </a:r>
            <a:r>
              <a:rPr lang="zh-CN" altLang="en-US" sz="1400" dirty="0" smtClean="0"/>
              <a:t>度</a:t>
            </a:r>
            <a:r>
              <a:rPr lang="en-US" altLang="zh-CN" sz="1400" dirty="0"/>
              <a:t>(skewness) 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峭度</a:t>
            </a:r>
            <a:r>
              <a:rPr lang="en-US" altLang="zh-CN" sz="1400" dirty="0" smtClean="0"/>
              <a:t>(kurtosis)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分位数</a:t>
            </a:r>
            <a:r>
              <a:rPr lang="en-US" altLang="zh-CN" sz="1400" dirty="0" smtClean="0"/>
              <a:t>(quartile)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0" y="1286049"/>
            <a:ext cx="1250207" cy="404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0" y="1946405"/>
            <a:ext cx="1295603" cy="419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92" y="2524584"/>
            <a:ext cx="1452849" cy="920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78" y="94883"/>
            <a:ext cx="3458411" cy="4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数值</a:t>
            </a:r>
            <a:r>
              <a:rPr lang="zh-CN" altLang="en-US" dirty="0" smtClean="0"/>
              <a:t>型变</a:t>
            </a:r>
            <a:r>
              <a:rPr lang="zh-CN" altLang="en-US" dirty="0" smtClean="0"/>
              <a:t>量</a:t>
            </a:r>
            <a:r>
              <a:rPr lang="en-US" altLang="zh-CN" dirty="0" smtClean="0"/>
              <a:t>(cont.)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分布</a:t>
            </a:r>
            <a:r>
              <a:rPr lang="en-US" altLang="zh-CN" dirty="0" smtClean="0"/>
              <a:t>(Distribution)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箱</a:t>
            </a:r>
            <a:r>
              <a:rPr lang="zh-CN" altLang="en-US" dirty="0" smtClean="0"/>
              <a:t>图 </a:t>
            </a:r>
            <a:r>
              <a:rPr lang="en-US" altLang="zh-CN" dirty="0" smtClean="0"/>
              <a:t>(box plot)</a:t>
            </a:r>
          </a:p>
          <a:p>
            <a:pPr lvl="2" indent="0">
              <a:buNone/>
            </a:pPr>
            <a:r>
              <a:rPr lang="zh-CN" altLang="en-US" dirty="0" smtClean="0"/>
              <a:t>　  </a:t>
            </a:r>
            <a:r>
              <a:rPr lang="en-US" altLang="zh-CN" sz="1400" dirty="0" smtClean="0"/>
              <a:t>IQR</a:t>
            </a:r>
            <a:r>
              <a:rPr lang="zh-CN" altLang="en-US" sz="1400" dirty="0" smtClean="0"/>
              <a:t>： </a:t>
            </a:r>
            <a:r>
              <a:rPr lang="en-US" altLang="zh-CN" sz="1400" dirty="0" smtClean="0"/>
              <a:t>Inter Quartile Range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直方</a:t>
            </a:r>
            <a:r>
              <a:rPr lang="zh-CN" altLang="en-US" dirty="0" smtClean="0"/>
              <a:t>图 </a:t>
            </a:r>
            <a:r>
              <a:rPr lang="en-US" altLang="zh-CN" dirty="0" smtClean="0"/>
              <a:t>(histogram)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613" y="820289"/>
            <a:ext cx="1558452" cy="1584141"/>
          </a:xfrm>
          <a:prstGeom prst="rect">
            <a:avLst/>
          </a:prstGeom>
        </p:spPr>
      </p:pic>
      <p:pic>
        <p:nvPicPr>
          <p:cNvPr id="9" name="Picture 6" descr="http://img08.deviantart.net/5c00/i/2011/020/9/d/statistics_logo_by_dasterion-d37m3w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42" y="2814312"/>
            <a:ext cx="2224438" cy="11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4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类别型变量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频率</a:t>
            </a:r>
            <a:endParaRPr lang="en-US" altLang="zh-CN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频率计数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频</a:t>
            </a:r>
            <a:r>
              <a:rPr lang="zh-CN" altLang="en-US" sz="1400" dirty="0" smtClean="0"/>
              <a:t>率分布</a:t>
            </a:r>
            <a:endParaRPr lang="en-US" altLang="zh-CN" sz="1400" dirty="0" smtClean="0"/>
          </a:p>
          <a:p>
            <a:pPr marL="1255713" lvl="3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频</a:t>
            </a:r>
            <a:r>
              <a:rPr lang="zh-CN" altLang="en-US" sz="1200" dirty="0" smtClean="0"/>
              <a:t>率统计</a:t>
            </a:r>
            <a:endParaRPr lang="en-US" altLang="zh-CN" sz="1200" dirty="0"/>
          </a:p>
          <a:p>
            <a:pPr marL="1255713" lvl="3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柱</a:t>
            </a:r>
            <a:r>
              <a:rPr lang="zh-CN" altLang="en-US" sz="1200" dirty="0"/>
              <a:t>状</a:t>
            </a:r>
            <a:r>
              <a:rPr lang="zh-CN" altLang="en-US" sz="1200" dirty="0" smtClean="0"/>
              <a:t>图 </a:t>
            </a:r>
            <a:r>
              <a:rPr lang="en-US" altLang="zh-CN" sz="1200" dirty="0" smtClean="0"/>
              <a:t>(bar chart)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0871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/>
              <a:t>多</a:t>
            </a:r>
            <a:r>
              <a:rPr lang="zh-CN" altLang="en-US" dirty="0" smtClean="0"/>
              <a:t>变量相关分析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4736193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线性相关分</a:t>
                </a:r>
                <a:r>
                  <a:rPr lang="zh-CN" altLang="en-US" dirty="0" smtClean="0"/>
                  <a:t>析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Pearson</a:t>
                </a:r>
                <a:r>
                  <a:rPr lang="zh-CN" altLang="en-US" dirty="0" smtClean="0"/>
                  <a:t>相关系数</a:t>
                </a:r>
                <a:endParaRPr lang="en-US" altLang="zh-CN" dirty="0"/>
              </a:p>
              <a:p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  </a:t>
                </a:r>
                <a:r>
                  <a:rPr lang="en-US" altLang="zh-CN" sz="1600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   </a:t>
                </a:r>
                <a:r>
                  <a:rPr lang="zh-CN" altLang="en-US" sz="1400" dirty="0" smtClean="0"/>
                  <a:t>相关系数用于度量两个随机变量间的线性相依</a:t>
                </a: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 smtClean="0"/>
                  <a:t>          </a:t>
                </a:r>
                <a:r>
                  <a:rPr lang="zh-CN" altLang="en-US" sz="1400" dirty="0" smtClean="0"/>
                  <a:t>程度。</a:t>
                </a:r>
                <a:endParaRPr lang="en-US" altLang="zh-CN" sz="1400" dirty="0" smtClean="0"/>
              </a:p>
              <a:p>
                <a:r>
                  <a:rPr lang="en-US" altLang="zh-CN" sz="1400" dirty="0" smtClean="0"/>
                  <a:t> </a:t>
                </a:r>
                <a:endParaRPr lang="en-US" altLang="zh-CN" sz="1400" dirty="0"/>
              </a:p>
              <a:p>
                <a:r>
                  <a:rPr lang="en-US" altLang="zh-CN" sz="1400" dirty="0" smtClean="0"/>
                  <a:t>          </a:t>
                </a:r>
                <a:r>
                  <a:rPr lang="zh-CN" altLang="en-US" sz="14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两个论断：</a:t>
                </a:r>
                <a:endParaRPr lang="en-US" altLang="zh-CN" sz="14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1. </a:t>
                </a:r>
                <a:r>
                  <a:rPr lang="zh-CN" altLang="en-US" sz="1400" dirty="0"/>
                  <a:t>两</a:t>
                </a:r>
                <a:r>
                  <a:rPr lang="zh-CN" altLang="en-US" sz="1400" dirty="0" smtClean="0"/>
                  <a:t>个变量不线性相关不代表两个变量独立。</a:t>
                </a:r>
                <a:endParaRPr lang="en-US" altLang="zh-CN" sz="1400" dirty="0" smtClean="0"/>
              </a:p>
              <a:p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2. </a:t>
                </a:r>
                <a:r>
                  <a:rPr lang="zh-CN" altLang="en-US" sz="1400" dirty="0" smtClean="0"/>
                  <a:t>对高斯变量来说，不相关等价于独立。</a:t>
                </a:r>
                <a:r>
                  <a:rPr lang="en-US" altLang="zh-CN" sz="1400" dirty="0" smtClean="0"/>
                  <a:t> </a:t>
                </a:r>
                <a:endParaRPr lang="en-US" altLang="zh-CN" sz="1400" dirty="0" smtClean="0"/>
              </a:p>
              <a:p>
                <a:endParaRPr lang="en-US" altLang="zh-CN" sz="1600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4736193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772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ile:Correlation examp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3" y="1217626"/>
            <a:ext cx="3551438" cy="14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/>
              <a:t>多</a:t>
            </a:r>
            <a:r>
              <a:rPr lang="zh-CN" altLang="en-US" dirty="0" smtClean="0"/>
              <a:t>变量相关分析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互信息量分析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熵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信息量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800" dirty="0" smtClean="0">
                  <a:solidFill>
                    <a:schemeClr val="tx1"/>
                  </a:solidFill>
                </a:endParaRP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互</a:t>
                </a:r>
                <a:r>
                  <a:rPr lang="zh-CN" altLang="en-US" dirty="0"/>
                  <a:t>信息量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/>
                  <a:t>     </a:t>
                </a:r>
                <a:r>
                  <a:rPr lang="en-US" altLang="zh-CN" b="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𝑁𝐼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0" dirty="0" smtClean="0"/>
              </a:p>
              <a:p>
                <a:endParaRPr lang="en-US" altLang="zh-CN" sz="16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images.cnitblog.com/blog/293722/201303/10174302-3b010dc0e7424f97841a77092e7b102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00" y="1093265"/>
            <a:ext cx="1905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397795"/>
          </a:xfrm>
        </p:spPr>
        <p:txBody>
          <a:bodyPr/>
          <a:lstStyle/>
          <a:p>
            <a:pPr algn="ctr"/>
            <a:r>
              <a:rPr lang="zh-CN" altLang="en-US" dirty="0" smtClean="0"/>
              <a:t>数据清洗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(Data Cleaning)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956495"/>
          </a:xfrm>
        </p:spPr>
        <p:txBody>
          <a:bodyPr/>
          <a:lstStyle/>
          <a:p>
            <a:pPr algn="ctr"/>
            <a:r>
              <a:rPr lang="zh-CN" altLang="en-US" dirty="0" smtClean="0"/>
              <a:t>数据探索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(Data Exploration)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数据清洗 </a:t>
            </a:r>
            <a:r>
              <a:rPr lang="en-US" altLang="zh-CN" dirty="0"/>
              <a:t>– </a:t>
            </a:r>
            <a:r>
              <a:rPr lang="zh-CN" altLang="en-US" dirty="0" smtClean="0"/>
              <a:t>缺失值处理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真实场景中的数据并不是理想的，出现列缺失的情况很常见。一般我们可以酌情使用下面的方法</a:t>
                </a:r>
                <a:r>
                  <a:rPr lang="zh-CN" altLang="en-US" sz="1600" dirty="0" smtClean="0"/>
                  <a:t>。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丢掉它，如果</a:t>
                </a:r>
                <a:r>
                  <a:rPr lang="zh-CN" altLang="en-US" dirty="0"/>
                  <a:t>量</a:t>
                </a:r>
                <a:r>
                  <a:rPr lang="zh-CN" altLang="en-US" dirty="0" smtClean="0"/>
                  <a:t>少的话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果缺失占比较大，直接分配一个值来表示缺失值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（男， 女）</a:t>
                </a:r>
                <a:r>
                  <a:rPr lang="en-US" altLang="zh-CN" sz="1400" dirty="0" smtClean="0"/>
                  <a:t>-&gt; </a:t>
                </a:r>
                <a:r>
                  <a:rPr lang="zh-CN" altLang="en-US" sz="1400" dirty="0" smtClean="0"/>
                  <a:t>（男， 女， 其他）</a:t>
                </a: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用统计量替代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可以是整个数据集的统计量，也可以是根据目标变量的分别统计量。</a:t>
                </a:r>
                <a:r>
                  <a:rPr lang="en-US" altLang="zh-CN" dirty="0" smtClean="0"/>
                  <a:t>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均</a:t>
                </a:r>
                <a:r>
                  <a:rPr lang="zh-CN" altLang="en-US" sz="1400" dirty="0" smtClean="0"/>
                  <a:t>值     </a:t>
                </a:r>
                <a:r>
                  <a:rPr lang="en-US" altLang="zh-CN" sz="1400" dirty="0" smtClean="0"/>
                  <a:t>– </a:t>
                </a:r>
                <a:r>
                  <a:rPr lang="zh-CN" altLang="en-US" sz="1400" i="1" dirty="0"/>
                  <a:t>正</a:t>
                </a:r>
                <a:r>
                  <a:rPr lang="zh-CN" altLang="en-US" sz="1400" i="1" dirty="0" smtClean="0"/>
                  <a:t>态分布或偏正态分布</a:t>
                </a:r>
                <a:endParaRPr lang="en-US" altLang="zh-CN" sz="1400" i="1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中位</a:t>
                </a:r>
                <a:r>
                  <a:rPr lang="zh-CN" altLang="en-US" sz="1400" dirty="0" smtClean="0"/>
                  <a:t>数 </a:t>
                </a:r>
                <a:r>
                  <a:rPr lang="en-US" altLang="zh-CN" sz="1400" dirty="0" smtClean="0"/>
                  <a:t>– </a:t>
                </a:r>
                <a:r>
                  <a:rPr lang="zh-CN" altLang="en-US" sz="1400" i="1" dirty="0" smtClean="0"/>
                  <a:t>长尾分布</a:t>
                </a:r>
                <a:endParaRPr lang="en-US" altLang="zh-CN" sz="1400" i="1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众</a:t>
                </a:r>
                <a:r>
                  <a:rPr lang="zh-CN" altLang="en-US" sz="1400" dirty="0" smtClean="0"/>
                  <a:t>数     </a:t>
                </a:r>
                <a:r>
                  <a:rPr lang="en-US" altLang="zh-CN" sz="1400" dirty="0" smtClean="0"/>
                  <a:t>- </a:t>
                </a:r>
                <a:r>
                  <a:rPr lang="zh-CN" altLang="en-US" sz="1400" i="1" dirty="0" smtClean="0"/>
                  <a:t>离散值</a:t>
                </a:r>
                <a:endParaRPr lang="en-US" altLang="zh-CN" sz="1400" i="1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使</a:t>
                </a:r>
                <a:r>
                  <a:rPr lang="zh-CN" altLang="en-US" dirty="0" smtClean="0"/>
                  <a:t>用预测器预测该值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𝑚𝑖𝑠𝑠𝑖𝑛𝑔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𝑚𝑖𝑠𝑠𝑖𝑛𝑔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𝑚𝑖𝑠𝑠𝑖𝑛𝑔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7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0"/>
          </a:xfrm>
        </p:spPr>
        <p:txBody>
          <a:bodyPr/>
          <a:lstStyle/>
          <a:p>
            <a:r>
              <a:rPr lang="zh-CN" altLang="en-US" dirty="0" smtClean="0"/>
              <a:t>数据清洗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异常值处理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检</a:t>
                </a:r>
                <a:r>
                  <a:rPr lang="zh-CN" altLang="en-US" dirty="0"/>
                  <a:t>测异常</a:t>
                </a:r>
                <a:r>
                  <a:rPr lang="zh-CN" altLang="en-US" dirty="0" smtClean="0"/>
                  <a:t>值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领</a:t>
                </a:r>
                <a:r>
                  <a:rPr lang="zh-CN" altLang="en-US" dirty="0" smtClean="0"/>
                  <a:t>域知识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上海的气温不大可能大于</a:t>
                </a:r>
                <a:r>
                  <a:rPr lang="en-US" altLang="zh-CN" sz="1400" dirty="0" smtClean="0"/>
                  <a:t>50</a:t>
                </a:r>
                <a:r>
                  <a:rPr lang="zh-CN" altLang="en-US" sz="1400" dirty="0" smtClean="0"/>
                  <a:t>度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……</m:t>
                    </m:r>
                  </m:oMath>
                </a14:m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/>
                  <a:t>准则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处理异常值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丢</a:t>
                </a:r>
                <a:r>
                  <a:rPr lang="zh-CN" altLang="en-US" dirty="0" smtClean="0"/>
                  <a:t>弃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饱</a:t>
                </a:r>
                <a:r>
                  <a:rPr lang="zh-CN" altLang="en-US" dirty="0" smtClean="0"/>
                  <a:t>和操作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当</a:t>
                </a:r>
                <a:r>
                  <a:rPr lang="zh-CN" altLang="en-US" dirty="0" smtClean="0"/>
                  <a:t>作缺失值，使用缺失值处理方式处理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89" y="745667"/>
            <a:ext cx="3105794" cy="1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397795"/>
          </a:xfrm>
        </p:spPr>
        <p:txBody>
          <a:bodyPr/>
          <a:lstStyle/>
          <a:p>
            <a:pPr algn="ctr"/>
            <a:r>
              <a:rPr lang="zh-CN" altLang="en-US" dirty="0" smtClean="0"/>
              <a:t>从数据到特征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特征工程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132307" y="2538052"/>
            <a:ext cx="2801565" cy="1294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pPr marL="514350" indent="-514350">
              <a:buAutoNum type="arabicPeriod"/>
            </a:pPr>
            <a:r>
              <a:rPr lang="zh-CN" altLang="en-US" sz="2400" dirty="0" smtClean="0"/>
              <a:t>基础特征生成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/>
              <a:t>特</a:t>
            </a:r>
            <a:r>
              <a:rPr lang="zh-CN" altLang="en-US" sz="2400" dirty="0" smtClean="0"/>
              <a:t>征规约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1134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从数据到特征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特征工程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对机器学习而言，最重要的三件事情是：特征，特征， 特征！！！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我们把特征分为两类：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基</a:t>
            </a:r>
            <a:r>
              <a:rPr lang="zh-CN" altLang="en-US" dirty="0" smtClean="0"/>
              <a:t>础特征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仅对一个变量进行变换生成特征，不考虑变量间的交互。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高</a:t>
            </a:r>
            <a:r>
              <a:rPr lang="zh-CN" altLang="en-US" dirty="0"/>
              <a:t>阶特</a:t>
            </a:r>
            <a:r>
              <a:rPr lang="zh-CN" altLang="en-US" dirty="0" smtClean="0"/>
              <a:t>征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通</a:t>
            </a:r>
            <a:r>
              <a:rPr lang="zh-CN" altLang="en-US" sz="1400" dirty="0" smtClean="0"/>
              <a:t>过变量交互的方式产生新的特征。</a:t>
            </a:r>
            <a:endParaRPr lang="en-US" altLang="zh-CN" sz="1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367588" y="3749463"/>
            <a:ext cx="3703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数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据 ≠ 特征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8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无量纲化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0" y="529223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Scaling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最大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最小归一化</a:t>
                </a:r>
                <a:endParaRPr lang="en-US" altLang="zh-CN" dirty="0" smtClean="0"/>
              </a:p>
              <a:p>
                <a:pPr lvl="2" indent="0">
                  <a:buNone/>
                </a:pPr>
                <a:r>
                  <a:rPr lang="en-US" altLang="zh-CN" dirty="0" smtClean="0">
                    <a:solidFill>
                      <a:srgbClr val="0071C5"/>
                    </a:solidFill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>
                  <a:solidFill>
                    <a:srgbClr val="0071C5"/>
                  </a:solidFill>
                </a:endParaRP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绝</a:t>
                </a:r>
                <a:r>
                  <a:rPr lang="zh-CN" altLang="en-US" dirty="0" smtClean="0"/>
                  <a:t>对最</a:t>
                </a:r>
                <a:r>
                  <a:rPr lang="zh-CN" altLang="en-US" dirty="0"/>
                  <a:t>大值归一</a:t>
                </a:r>
                <a:r>
                  <a:rPr lang="zh-CN" altLang="en-US" dirty="0" smtClean="0"/>
                  <a:t>化</a:t>
                </a:r>
                <a:endParaRPr lang="en-US" altLang="zh-CN" dirty="0" smtClean="0"/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Standardization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Z-score</a:t>
                </a:r>
              </a:p>
              <a:p>
                <a:r>
                  <a:rPr lang="en-US" altLang="zh-CN" sz="1600" dirty="0" smtClean="0"/>
                  <a:t>          </a:t>
                </a:r>
                <a:r>
                  <a:rPr lang="en-US" altLang="zh-CN" sz="1400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Normalization</a:t>
                </a:r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400" i="1" dirty="0">
                  <a:solidFill>
                    <a:srgbClr val="0071C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9223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7" b="-2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5"/>
                <a:ext cx="8228012" cy="414497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对数变换</a:t>
                </a:r>
                <a:endParaRPr lang="en-US" altLang="zh-CN" dirty="0"/>
              </a:p>
              <a:p>
                <a:pPr lvl="1" indent="0">
                  <a:buNone/>
                </a:pPr>
                <a:r>
                  <a:rPr lang="en-US" altLang="zh-CN" sz="1400" b="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多项式变换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幂变换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ad>
                      <m:ra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,……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指数变换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zh-CN" sz="1400" b="0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endParaRPr lang="en-US" altLang="zh-CN" sz="1400" dirty="0"/>
              </a:p>
              <a:p>
                <a:pPr lvl="1" indent="0">
                  <a:buNone/>
                </a:pPr>
                <a:r>
                  <a:rPr lang="zh-CN" altLang="en-US" sz="1400" dirty="0" smtClean="0"/>
                  <a:t>变</a:t>
                </a:r>
                <a:r>
                  <a:rPr lang="zh-CN" altLang="en-US" sz="1400" dirty="0" smtClean="0"/>
                  <a:t>换函数需要满足的特性：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单调性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连续性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可导性</a:t>
                </a:r>
                <a:endParaRPr lang="en-US" altLang="zh-CN" sz="14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5"/>
                <a:ext cx="8228012" cy="414497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82" b="-3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rot="20681935">
            <a:off x="3236015" y="3270815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任何</a:t>
            </a:r>
            <a:r>
              <a:rPr lang="zh-CN" alt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情况下无量纲化、变量变换都是必需的吗？</a:t>
            </a:r>
            <a:endParaRPr lang="en-US" altLang="zh-C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2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非正态长尾分布的正态</a:t>
                </a:r>
                <a:r>
                  <a:rPr lang="zh-CN" altLang="en-US" dirty="0" smtClean="0"/>
                  <a:t>化，一般用于目标变量的变换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zh-CN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          </m:t>
                                  </m:r>
                                </m:e>
                              </m:func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 smtClean="0"/>
                  <a:t>       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endParaRPr lang="en-US" altLang="zh-CN" sz="16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64930" y="2449197"/>
                <a:ext cx="2636638" cy="194902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r>
                  <a:rPr lang="en-US" altLang="zh-CN" sz="1400" dirty="0" smtClean="0">
                    <a:solidFill>
                      <a:schemeClr val="tx1"/>
                    </a:solidFill>
                  </a:rPr>
                  <a:t>Box-Cox</a:t>
                </a:r>
                <a:r>
                  <a:rPr lang="zh-CN" altLang="en-US" sz="1400" dirty="0" smtClean="0">
                    <a:solidFill>
                      <a:schemeClr val="tx1"/>
                    </a:solidFill>
                  </a:rPr>
                  <a:t>变换代表一个变换族</a:t>
                </a:r>
                <a:r>
                  <a:rPr lang="en-US" altLang="zh-CN" sz="1400" dirty="0" smtClean="0">
                    <a:solidFill>
                      <a:schemeClr val="tx1"/>
                    </a:solidFill>
                  </a:rPr>
                  <a:t>: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14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400" dirty="0" smtClean="0">
                  <a:solidFill>
                    <a:srgbClr val="003C71"/>
                  </a:solidFill>
                </a:endParaRPr>
              </a:p>
              <a:p>
                <a:pPr/>
                <a:r>
                  <a:rPr lang="en-US" altLang="zh-CN" sz="1400" dirty="0" smtClean="0"/>
                  <a:t>……</a:t>
                </a:r>
                <a:endParaRPr lang="en-US" altLang="zh-CN" sz="1400" dirty="0"/>
              </a:p>
              <a:p>
                <a:pPr/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pPr/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0" y="2449197"/>
                <a:ext cx="2636638" cy="1949028"/>
              </a:xfrm>
              <a:prstGeom prst="rect">
                <a:avLst/>
              </a:prstGeom>
              <a:blipFill rotWithShape="0">
                <a:blip r:embed="rId4"/>
                <a:stretch>
                  <a:fillRect l="-3899" t="-2795" b="-12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opulation grow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15" y="1462753"/>
            <a:ext cx="3572898" cy="3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何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zh-CN" altLang="en-US"/>
                      <m:t>𝜆</m:t>
                    </m:r>
                  </m:oMath>
                </a14:m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Box-Cox</a:t>
                </a:r>
                <a:r>
                  <a:rPr lang="zh-CN" altLang="en-US" sz="1400" dirty="0" smtClean="0"/>
                  <a:t>变换后的变量应该服从正态分布：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 smtClean="0"/>
                  <a:t>       </a:t>
                </a:r>
                <a:r>
                  <a:rPr lang="zh-CN" altLang="en-US" sz="1400" dirty="0"/>
                  <a:t>即</a:t>
                </a:r>
                <a:r>
                  <a:rPr lang="zh-CN" altLang="en-US" sz="1400" dirty="0" smtClean="0"/>
                  <a:t>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0" dirty="0" smtClean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⁡{−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 smtClean="0"/>
                  <a:t>根据随机变量的函数的概率密度变换定理， 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</a:rPr>
                      <m:t>𝑝</m:t>
                    </m:r>
                    <m:r>
                      <a:rPr lang="en-US" altLang="zh-CN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solidFill>
                          <a:schemeClr val="tx1"/>
                        </a:solidFill>
                      </a:rPr>
                      <m:t>|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𝜇</m:t>
                    </m:r>
                    <m:r>
                      <a:rPr lang="en-US" altLang="zh-CN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𝜎</m:t>
                    </m:r>
                    <m:r>
                      <a:rPr lang="en-US" altLang="zh-CN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zh-CN" altLang="en-US">
                        <a:solidFill>
                          <a:schemeClr val="tx1"/>
                        </a:solidFill>
                      </a:rPr>
                      <m:t>𝜆</m:t>
                    </m:r>
                    <m:r>
                      <a:rPr lang="en-US" altLang="zh-CN">
                        <a:solidFill>
                          <a:schemeClr val="tx1"/>
                        </a:solidFill>
                      </a:rPr>
                      <m:t>)=</m:t>
                    </m:r>
                    <m:f>
                      <m:fPr>
                        <m:ctrlPr>
                          <a:rPr lang="en-US" altLang="zh-CN">
                            <a:solidFill>
                              <a:schemeClr val="tx1"/>
                            </a:solidFill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>
                                <a:solidFill>
                                  <a:schemeClr val="tx1"/>
                                </a:solidFill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endParaRPr lang="en-US" altLang="zh-CN" sz="16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5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何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zh-CN" altLang="en-US"/>
                      <m:t>𝜆</m:t>
                    </m:r>
                  </m:oMath>
                </a14:m>
                <a:r>
                  <a:rPr lang="en-US" altLang="zh-CN" dirty="0" smtClean="0"/>
                  <a:t>(cont.)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𝜇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𝜎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</a:rPr>
                          <m:t>𝜆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>
                            <a:solidFill>
                              <a:schemeClr val="tx1"/>
                            </a:solidFill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>
                                <a:solidFill>
                                  <a:schemeClr val="tx1"/>
                                </a:solidFill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nary>
                      <m:naryPr>
                        <m:chr m:val="∏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则，对数似然函数为：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获得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的最大似然估计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(MLE)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/>
              <a:t>数值型</a:t>
            </a:r>
            <a:r>
              <a:rPr lang="zh-CN" altLang="en-US" dirty="0" smtClean="0"/>
              <a:t>基础特征生成 </a:t>
            </a:r>
            <a:r>
              <a:rPr lang="en-US" altLang="zh-CN" dirty="0" smtClean="0"/>
              <a:t>– Binning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离</a:t>
            </a:r>
            <a:r>
              <a:rPr lang="zh-CN" altLang="en-US" dirty="0"/>
              <a:t>散</a:t>
            </a:r>
            <a:r>
              <a:rPr lang="zh-CN" altLang="en-US" dirty="0" smtClean="0"/>
              <a:t>化</a:t>
            </a:r>
            <a:r>
              <a:rPr lang="en-US" altLang="zh-CN" dirty="0" smtClean="0"/>
              <a:t>(Binning)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起到把低层的概念抽象到高层的作用，即</a:t>
            </a:r>
            <a:r>
              <a:rPr lang="en-US" altLang="zh-CN" dirty="0" smtClean="0"/>
              <a:t>data generalization</a:t>
            </a:r>
            <a:r>
              <a:rPr lang="zh-CN" altLang="en-US" dirty="0" smtClean="0"/>
              <a:t>。如把年龄数据抽象到“少年，青年，中年，老年”这四个</a:t>
            </a:r>
            <a:r>
              <a:rPr lang="en-US" altLang="zh-CN" dirty="0" smtClean="0"/>
              <a:t>bin</a:t>
            </a:r>
            <a:r>
              <a:rPr lang="zh-CN" altLang="en-US" dirty="0" smtClean="0"/>
              <a:t>中，主要有：</a:t>
            </a:r>
            <a:endParaRPr lang="en-US" altLang="zh-CN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等</a:t>
            </a:r>
            <a:r>
              <a:rPr lang="zh-CN" altLang="en-US" sz="1400" dirty="0"/>
              <a:t>宽</a:t>
            </a:r>
            <a:r>
              <a:rPr lang="zh-CN" altLang="en-US" sz="1400" dirty="0" smtClean="0"/>
              <a:t>离散化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等</a:t>
            </a:r>
            <a:r>
              <a:rPr lang="zh-CN" altLang="en-US" sz="1400" dirty="0"/>
              <a:t>频</a:t>
            </a:r>
            <a:r>
              <a:rPr lang="zh-CN" altLang="en-US" sz="1400" dirty="0" smtClean="0"/>
              <a:t>离散化</a:t>
            </a:r>
            <a:endParaRPr lang="en-US" altLang="zh-CN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41885" y="1594634"/>
            <a:ext cx="4788877" cy="318121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b="1" dirty="0" smtClean="0">
                <a:solidFill>
                  <a:srgbClr val="003C71"/>
                </a:solidFill>
              </a:rPr>
              <a:t>例：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</a:t>
            </a:r>
            <a:r>
              <a:rPr lang="zh-CN" altLang="en-US" sz="1100" b="1" dirty="0" smtClean="0">
                <a:solidFill>
                  <a:srgbClr val="003C71"/>
                </a:solidFill>
              </a:rPr>
              <a:t>数据</a:t>
            </a:r>
            <a:r>
              <a:rPr lang="zh-CN" altLang="en-US" sz="1100" dirty="0" smtClean="0">
                <a:solidFill>
                  <a:srgbClr val="003C71"/>
                </a:solidFill>
              </a:rPr>
              <a:t>： </a:t>
            </a:r>
            <a:r>
              <a:rPr lang="en-US" altLang="zh-CN" sz="1100" dirty="0" smtClean="0">
                <a:solidFill>
                  <a:srgbClr val="003C71"/>
                </a:solidFill>
              </a:rPr>
              <a:t>0, 4, 12, 16, 16, 18, 24, 26, 28</a:t>
            </a:r>
          </a:p>
          <a:p>
            <a:endParaRPr lang="en-US" altLang="zh-CN" sz="1100" dirty="0">
              <a:solidFill>
                <a:srgbClr val="003C7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100" dirty="0" smtClean="0">
                <a:solidFill>
                  <a:srgbClr val="003C71"/>
                </a:solidFill>
              </a:rPr>
              <a:t> </a:t>
            </a:r>
            <a:r>
              <a:rPr lang="zh-CN" altLang="en-US" sz="1100" b="1" dirty="0" smtClean="0">
                <a:solidFill>
                  <a:srgbClr val="003C71"/>
                </a:solidFill>
              </a:rPr>
              <a:t>等宽离散化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1: 0, 4                     [0, 10)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2: 12, 16, 16, 18  [10, 20)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3: 24, 26, 28         [20, 30)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solidFill>
                  <a:srgbClr val="003C71"/>
                </a:solidFill>
              </a:rPr>
              <a:t>等频离散化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1: 0, 4, 12              [0, 14)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2: 16, 16, 18         [14, 21)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3: 24, 26, 28         [21, 30)</a:t>
            </a:r>
            <a:endParaRPr lang="zh-CN" altLang="en-US" dirty="0"/>
          </a:p>
        </p:txBody>
      </p:sp>
      <p:pic>
        <p:nvPicPr>
          <p:cNvPr id="2050" name="Picture 2" descr="http://www.saedsayad.com/images/Binning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10" y="3413938"/>
            <a:ext cx="3677123" cy="13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2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信息论铁律 </a:t>
            </a:r>
            <a:endParaRPr lang="en-US" altLang="zh-CN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</a:t>
            </a: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26" name="Picture 2" descr="Image result for garbage in garbage 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31" y="1115157"/>
            <a:ext cx="3242338" cy="27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0375" y="3463880"/>
            <a:ext cx="49933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Garbage In, Garbage Out</a:t>
            </a:r>
            <a:r>
              <a:rPr lang="zh-CN" alt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！！！</a:t>
            </a:r>
            <a:endParaRPr lang="zh-CN" alt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6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类别型基础特征生成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One-hot encoding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对于类别总数较少的变量，</a:t>
            </a:r>
            <a:r>
              <a:rPr lang="en-US" altLang="zh-CN" dirty="0" smtClean="0"/>
              <a:t>one-hot encoding</a:t>
            </a:r>
            <a:r>
              <a:rPr lang="zh-CN" altLang="en-US" dirty="0" smtClean="0"/>
              <a:t>是较直接的一种方法，效果也不错。</a:t>
            </a:r>
            <a:r>
              <a:rPr lang="en-US" altLang="zh-CN" dirty="0" smtClean="0"/>
              <a:t>One-hot encoding</a:t>
            </a:r>
            <a:r>
              <a:rPr lang="zh-CN" altLang="en-US" dirty="0" smtClean="0"/>
              <a:t>的问题是它把一个一维的变量扩展成了一个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维的变量，如果变量总数太多，会极大地扩大问题规模。</a:t>
            </a:r>
            <a:endParaRPr lang="en-US" altLang="zh-CN" dirty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7192"/>
              </p:ext>
            </p:extLst>
          </p:nvPr>
        </p:nvGraphicFramePr>
        <p:xfrm>
          <a:off x="1772690" y="2139220"/>
          <a:ext cx="2263302" cy="141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651"/>
                <a:gridCol w="1131651"/>
              </a:tblGrid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颜色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表示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红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001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010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蓝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类别型基础特征生成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数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化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正</a:t>
                </a:r>
                <a:r>
                  <a:rPr lang="zh-CN" altLang="en-US" dirty="0" smtClean="0"/>
                  <a:t>率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=1|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WoE</a:t>
                </a:r>
                <a:r>
                  <a:rPr lang="en-US" altLang="zh-CN" dirty="0"/>
                  <a:t>(</a:t>
                </a:r>
                <a:r>
                  <a:rPr lang="en-US" altLang="zh-CN" dirty="0" smtClean="0"/>
                  <a:t>Weight Of Evidence)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oE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8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zh-CN" altLang="en-US" dirty="0" smtClean="0"/>
              <a:t>序类别型基础特征生成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直</a:t>
            </a:r>
            <a:r>
              <a:rPr lang="zh-CN" altLang="en-US" dirty="0" smtClean="0"/>
              <a:t>接数值化</a:t>
            </a:r>
            <a:endParaRPr lang="en-US" altLang="zh-CN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51919"/>
              </p:ext>
            </p:extLst>
          </p:nvPr>
        </p:nvGraphicFramePr>
        <p:xfrm>
          <a:off x="1086926" y="1477879"/>
          <a:ext cx="2263302" cy="141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651"/>
                <a:gridCol w="1131651"/>
              </a:tblGrid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满意度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表示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不满意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 or 3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比较满意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很满意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 or</a:t>
                      </a:r>
                      <a:r>
                        <a:rPr lang="en-US" altLang="zh-CN" sz="1400" baseline="0" dirty="0" smtClean="0"/>
                        <a:t> 1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有序类别型基础特征生成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隶属</a:t>
            </a:r>
            <a:r>
              <a:rPr lang="zh-CN" altLang="en-US" dirty="0" smtClean="0"/>
              <a:t>度函数</a:t>
            </a:r>
            <a:r>
              <a:rPr lang="en-US" altLang="zh-CN" dirty="0" smtClean="0"/>
              <a:t>(Membership Function)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型隶属度函数。满意度调查就比较适合</a:t>
            </a: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型隶属度函数，一个直观的想法就是：“不满意”与“很</a:t>
            </a:r>
            <a:r>
              <a:rPr lang="zh-CN" altLang="en-US" sz="1400" dirty="0"/>
              <a:t>满</a:t>
            </a:r>
            <a:r>
              <a:rPr lang="zh-CN" altLang="en-US" sz="1400" dirty="0" smtClean="0"/>
              <a:t>意”之间的差距比“比较满意”与“很</a:t>
            </a:r>
            <a:r>
              <a:rPr lang="zh-CN" altLang="en-US" sz="1400" dirty="0"/>
              <a:t>满</a:t>
            </a:r>
            <a:r>
              <a:rPr lang="zh-CN" altLang="en-US" sz="1400" dirty="0" smtClean="0"/>
              <a:t>意”之间的差距要大得多，</a:t>
            </a: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型隶属度可以较好地量化这种差距。</a:t>
            </a:r>
            <a:endParaRPr lang="en-US" altLang="zh-CN" sz="14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</p:txBody>
      </p:sp>
      <p:pic>
        <p:nvPicPr>
          <p:cNvPr id="1026" name="Picture 2" descr="https://cn.mathworks.com/help/examples/fuzzy/win64/SShapedMembershipFunctionExampl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75" y="2195019"/>
            <a:ext cx="2180959" cy="16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77123" y="2473484"/>
                <a:ext cx="2947286" cy="1125749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1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1−2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f>
                                <m:f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1                                              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123" y="2473484"/>
                <a:ext cx="2947286" cy="11257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85169" y="3711835"/>
                <a:ext cx="529463" cy="16764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169" y="3711835"/>
                <a:ext cx="529463" cy="167640"/>
              </a:xfrm>
              <a:prstGeom prst="rect">
                <a:avLst/>
              </a:prstGeom>
              <a:blipFill rotWithShape="0">
                <a:blip r:embed="rId5"/>
                <a:stretch>
                  <a:fillRect l="-6897" r="-47126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有序类别型基础特征生成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Zipf’s Law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对</a:t>
            </a:r>
            <a:r>
              <a:rPr lang="zh-CN" altLang="en-US" sz="1400" dirty="0" smtClean="0"/>
              <a:t>于表示排名的有序类别变量，也可以尝试</a:t>
            </a:r>
            <a:r>
              <a:rPr lang="en-US" altLang="zh-CN" sz="1400" dirty="0" smtClean="0"/>
              <a:t>Zipf</a:t>
            </a:r>
            <a:r>
              <a:rPr lang="zh-CN" altLang="en-US" sz="1400" dirty="0" smtClean="0"/>
              <a:t>定律把它数值化。</a:t>
            </a:r>
            <a:r>
              <a:rPr lang="en-US" altLang="zh-CN" sz="1400" dirty="0" smtClean="0"/>
              <a:t>Zipf</a:t>
            </a:r>
            <a:r>
              <a:rPr lang="zh-CN" altLang="en-US" sz="1400" dirty="0"/>
              <a:t>定</a:t>
            </a:r>
            <a:r>
              <a:rPr lang="zh-CN" altLang="en-US" sz="1400" dirty="0" smtClean="0"/>
              <a:t>律起源于对文本中词语分布情况的分析，</a:t>
            </a:r>
            <a:r>
              <a:rPr lang="en-US" altLang="zh-CN" sz="1400" dirty="0" smtClean="0"/>
              <a:t>Zipf</a:t>
            </a:r>
            <a:r>
              <a:rPr lang="zh-CN" altLang="en-US" sz="1400" dirty="0" smtClean="0"/>
              <a:t>发现词频相对其排名遵循倒数关系。</a:t>
            </a:r>
            <a:endParaRPr lang="en-US" altLang="zh-CN" sz="1400" dirty="0" smtClean="0"/>
          </a:p>
        </p:txBody>
      </p:sp>
      <p:pic>
        <p:nvPicPr>
          <p:cNvPr id="4" name="Picture 2" descr="“1/x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79" y="2381846"/>
            <a:ext cx="2051537" cy="15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926596" y="2708017"/>
                <a:ext cx="1117524" cy="664237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一般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2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596" y="2708017"/>
                <a:ext cx="1117524" cy="6642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特</a:t>
            </a:r>
            <a:r>
              <a:rPr lang="zh-CN" altLang="en-US" dirty="0" smtClean="0"/>
              <a:t>征创造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有的时</a:t>
            </a:r>
            <a:r>
              <a:rPr lang="zh-CN" altLang="en-US" dirty="0" smtClean="0"/>
              <a:t>候并不能直接把数据通过简单的变换成特征，而需要对数据进行较复杂的归纳和分析创造出</a:t>
            </a:r>
            <a:r>
              <a:rPr lang="zh-CN" altLang="en-US" dirty="0"/>
              <a:t>特</a:t>
            </a:r>
            <a:r>
              <a:rPr lang="zh-CN" altLang="en-US" dirty="0" smtClean="0"/>
              <a:t>征。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例子： 高架桥识别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sz="1400" dirty="0" smtClean="0"/>
              <a:t>手机</a:t>
            </a:r>
            <a:r>
              <a:rPr lang="en-US" altLang="zh-CN" sz="1400" dirty="0" smtClean="0"/>
              <a:t>GPS</a:t>
            </a:r>
            <a:r>
              <a:rPr lang="zh-CN" altLang="en-US" sz="1400" dirty="0"/>
              <a:t>采</a:t>
            </a:r>
            <a:r>
              <a:rPr lang="zh-CN" altLang="en-US" sz="1400" dirty="0" smtClean="0"/>
              <a:t>集数据示例：</a:t>
            </a:r>
            <a:endParaRPr lang="en-US" altLang="zh-C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9" y="899625"/>
            <a:ext cx="2133601" cy="1624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023" y="1984441"/>
            <a:ext cx="5195781" cy="1556427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2015-05-28 13:22:05	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121.53330|31.26530|29.00000|4.00000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	11-21	0.00000:0.00000:7:0.00000:1:1:0|0.00000:0.00000:8:25.30000:1:1:1|28.00000:302.00000:9:18.80000:1:1:1|57.00000:358.00000:16:28.90000:1:1:1|39.00000:203.00000:19:28.90000:1:1:1|13.00000:59.00000:21:21.80000:1:1:1|46.00000:270.00000:23:24.50000:1:1:1|42.00000:43.00000:26:30.50000:1:1:1|74.00000:189.00000:27:34.50000:1:1:1|31.00000:113.00000:31:31.30000:1:1:1|0.00000:0.00000:41:28.40000:1:1:1|0.00000:0.00000:42:31.90000:0:0:0|0.00000:0.00000:50:28.60000:0:0:0|12.00000:253.00000:67:21.40000:0:0:0|10.00000:305.00000:68:25.20000:0:0:0|37.00000:80.00000:76:23.10000:0:0:0|48.00000:358.00000:77:18.60000:0:0:0|11.00000:313.00000:78:19.90000:0:0:0|27.00000:32.00000:86:24.90000:0:0:0|70.00000:108.00000:87:23.60000:1:1:1|33.00000:184.00000:88:23.20000:0:0:0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zh-CN" alt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023" y="3578973"/>
            <a:ext cx="7288282" cy="11319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000" b="1" dirty="0" smtClean="0">
                <a:solidFill>
                  <a:srgbClr val="003C71"/>
                </a:solidFill>
              </a:rPr>
              <a:t>数据格式</a:t>
            </a:r>
            <a:r>
              <a:rPr lang="en-US" altLang="zh-CN" sz="1000" dirty="0" smtClean="0">
                <a:solidFill>
                  <a:srgbClr val="003C71"/>
                </a:solidFill>
              </a:rPr>
              <a:t>: </a:t>
            </a: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/>
              <a:t>tsv</a:t>
            </a:r>
            <a:endParaRPr lang="en-US" altLang="zh-CN" sz="1000" dirty="0"/>
          </a:p>
          <a:p>
            <a:r>
              <a:rPr lang="zh-CN" altLang="en-US" sz="1000" b="1" dirty="0" smtClean="0">
                <a:solidFill>
                  <a:srgbClr val="003C71"/>
                </a:solidFill>
              </a:rPr>
              <a:t>数据域</a:t>
            </a:r>
            <a:r>
              <a:rPr lang="en-US" altLang="zh-CN" sz="1000" dirty="0" smtClean="0">
                <a:solidFill>
                  <a:srgbClr val="003C71"/>
                </a:solidFill>
              </a:rPr>
              <a:t>:</a:t>
            </a:r>
            <a:endParaRPr lang="en-US" altLang="zh-CN" sz="1000" dirty="0">
              <a:solidFill>
                <a:srgbClr val="003C71"/>
              </a:solidFill>
            </a:endParaRPr>
          </a:p>
          <a:p>
            <a:r>
              <a:rPr lang="en-US" altLang="zh-CN" sz="1000" dirty="0" smtClean="0"/>
              <a:t>   - datetime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</a:t>
            </a:r>
            <a:r>
              <a:rPr lang="en-US" altLang="zh-CN" sz="1000" dirty="0" err="1" smtClean="0"/>
              <a:t>gpsx|gpsy|gpsz|gpsr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</a:t>
            </a:r>
            <a:r>
              <a:rPr lang="zh-CN" altLang="en-US" sz="1000" dirty="0" smtClean="0"/>
              <a:t>使</a:t>
            </a:r>
            <a:r>
              <a:rPr lang="zh-CN" altLang="en-US" sz="1000" dirty="0"/>
              <a:t>用卫星数</a:t>
            </a:r>
            <a:r>
              <a:rPr lang="en-US" altLang="zh-CN" sz="1000" dirty="0"/>
              <a:t>-</a:t>
            </a:r>
            <a:r>
              <a:rPr lang="zh-CN" altLang="en-US" sz="1000" dirty="0"/>
              <a:t>总可见卫星数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GPS</a:t>
            </a:r>
            <a:r>
              <a:rPr lang="zh-CN" altLang="en-US" sz="1000" dirty="0" smtClean="0"/>
              <a:t>卫</a:t>
            </a:r>
            <a:r>
              <a:rPr lang="zh-CN" altLang="en-US" sz="1000" dirty="0"/>
              <a:t>星细</a:t>
            </a:r>
            <a:r>
              <a:rPr lang="zh-CN" altLang="en-US" sz="1000" dirty="0" smtClean="0"/>
              <a:t>节，每个卫星的信息格式为：</a:t>
            </a:r>
            <a:r>
              <a:rPr lang="en-US" altLang="zh-CN" sz="1000" dirty="0" smtClean="0"/>
              <a:t> </a:t>
            </a:r>
            <a:r>
              <a:rPr lang="zh-CN" altLang="en-US" sz="1000" dirty="0"/>
              <a:t>仰角</a:t>
            </a:r>
            <a:r>
              <a:rPr lang="en-US" altLang="zh-CN" sz="1000" dirty="0"/>
              <a:t>:</a:t>
            </a:r>
            <a:r>
              <a:rPr lang="zh-CN" altLang="en-US" sz="1000" dirty="0"/>
              <a:t>方位</a:t>
            </a:r>
            <a:r>
              <a:rPr lang="zh-CN" altLang="en-US" sz="1000" dirty="0" smtClean="0"/>
              <a:t>角：卫</a:t>
            </a:r>
            <a:r>
              <a:rPr lang="zh-CN" altLang="en-US" sz="1000" dirty="0"/>
              <a:t>星编号：信噪比：忽略：忽略：是否在定位中使用</a:t>
            </a:r>
            <a:r>
              <a:rPr lang="en-US" altLang="zh-CN" sz="1000" dirty="0" smtClean="0"/>
              <a:t>|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3703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特</a:t>
            </a:r>
            <a:r>
              <a:rPr lang="zh-CN" altLang="en-US" dirty="0" smtClean="0"/>
              <a:t>征创造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有的时</a:t>
            </a:r>
            <a:r>
              <a:rPr lang="zh-CN" altLang="en-US" dirty="0" smtClean="0"/>
              <a:t>候并不能直接把数据通过简单的变换成特征，而需要对数据进行较复杂的归纳和分析创造出</a:t>
            </a:r>
            <a:r>
              <a:rPr lang="zh-CN" altLang="en-US" dirty="0"/>
              <a:t>特</a:t>
            </a:r>
            <a:r>
              <a:rPr lang="zh-CN" altLang="en-US" dirty="0" smtClean="0"/>
              <a:t>征。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例子： 高架桥识别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sz="1400" dirty="0" smtClean="0"/>
              <a:t>       特</a:t>
            </a:r>
            <a:r>
              <a:rPr lang="zh-CN" altLang="en-US" sz="1400" dirty="0"/>
              <a:t>征</a:t>
            </a:r>
            <a:r>
              <a:rPr lang="zh-CN" altLang="en-US" sz="1400" dirty="0" smtClean="0"/>
              <a:t>：</a:t>
            </a:r>
            <a:endParaRPr lang="en-US" altLang="zh-C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21" y="1086597"/>
            <a:ext cx="3079919" cy="36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筛选器 </a:t>
                </a:r>
                <a:r>
                  <a:rPr lang="en-US" altLang="zh-CN" dirty="0" smtClean="0"/>
                  <a:t>(Filter)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两</a:t>
                </a:r>
                <a:r>
                  <a:rPr lang="zh-CN" altLang="en-US" dirty="0" smtClean="0"/>
                  <a:t>个思路：</a:t>
                </a:r>
                <a:endParaRPr lang="en-US" altLang="zh-CN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特</a:t>
                </a:r>
                <a:r>
                  <a:rPr lang="zh-CN" altLang="en-US" sz="1400" dirty="0"/>
                  <a:t>征是否发散：如果一个特征不发散，例如方差接近于</a:t>
                </a:r>
                <a:r>
                  <a:rPr lang="en-US" altLang="zh-CN" sz="1400" dirty="0"/>
                  <a:t>0</a:t>
                </a:r>
                <a:r>
                  <a:rPr lang="zh-CN" altLang="en-US" sz="1400" dirty="0" smtClean="0"/>
                  <a:t>，说明样</a:t>
                </a:r>
                <a:r>
                  <a:rPr lang="zh-CN" altLang="en-US" sz="1400" dirty="0"/>
                  <a:t>本在这个特征上基本上没有差</a:t>
                </a:r>
                <a:r>
                  <a:rPr lang="zh-CN" altLang="en-US" sz="1400" dirty="0" smtClean="0"/>
                  <a:t>异，那么它对</a:t>
                </a:r>
                <a:r>
                  <a:rPr lang="zh-CN" altLang="en-US" sz="1400" dirty="0"/>
                  <a:t>于样本的区</a:t>
                </a:r>
                <a:r>
                  <a:rPr lang="zh-CN" altLang="en-US" sz="1400" dirty="0" smtClean="0"/>
                  <a:t>分</a:t>
                </a:r>
                <a:r>
                  <a:rPr lang="zh-CN" altLang="en-US" sz="1400" dirty="0"/>
                  <a:t>作</a:t>
                </a:r>
                <a:r>
                  <a:rPr lang="zh-CN" altLang="en-US" sz="1400" dirty="0" smtClean="0"/>
                  <a:t>用相对来讲就比较小。这类思路的方法有：方差选择法，它就是删去方差小于指定阈值的特征。但方差是跟量纲紧密相关的，比如说人的身高用</a:t>
                </a:r>
                <a:r>
                  <a:rPr lang="en-US" altLang="zh-CN" sz="1400" dirty="0" smtClean="0"/>
                  <a:t>cm</a:t>
                </a:r>
                <a:r>
                  <a:rPr lang="zh-CN" altLang="en-US" sz="1400" dirty="0" smtClean="0"/>
                  <a:t>度量的方差比用</a:t>
                </a:r>
                <a:r>
                  <a:rPr lang="en-US" altLang="zh-CN" sz="1400" dirty="0" smtClean="0"/>
                  <a:t>m</a:t>
                </a:r>
                <a:r>
                  <a:rPr lang="zh-CN" altLang="en-US" sz="1400" dirty="0" smtClean="0"/>
                  <a:t>度量的方差大</a:t>
                </a:r>
                <a:r>
                  <a:rPr lang="en-US" altLang="zh-CN" sz="1400" dirty="0" smtClean="0"/>
                  <a:t>10000</a:t>
                </a:r>
                <a:r>
                  <a:rPr lang="zh-CN" altLang="en-US" sz="1400" dirty="0" smtClean="0"/>
                  <a:t>倍，所以方差选择法可靠性值得商榷。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特</a:t>
                </a:r>
                <a:r>
                  <a:rPr lang="zh-CN" altLang="en-US" sz="1400" dirty="0"/>
                  <a:t>征与目标的相关性：这点比较显见，与目标相关性高的特征，应当</a:t>
                </a:r>
                <a:r>
                  <a:rPr lang="zh-CN" altLang="en-US" sz="1400" dirty="0" smtClean="0"/>
                  <a:t>优先选</a:t>
                </a:r>
                <a:r>
                  <a:rPr lang="zh-CN" altLang="en-US" sz="1400" dirty="0"/>
                  <a:t>择</a:t>
                </a:r>
                <a:r>
                  <a:rPr lang="zh-CN" altLang="en-US" sz="1400" dirty="0" smtClean="0"/>
                  <a:t>。这类思路的方法有：相关系数法，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/>
                  <a:t>检验</a:t>
                </a:r>
                <a:r>
                  <a:rPr lang="zh-CN" altLang="en-US" sz="1400" dirty="0" smtClean="0"/>
                  <a:t>法，互信息量法。</a:t>
                </a:r>
                <a:endParaRPr lang="en-US" altLang="zh-CN" sz="14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筛选器 </a:t>
                </a:r>
                <a:r>
                  <a:rPr lang="en-US" altLang="zh-CN" dirty="0" smtClean="0"/>
                  <a:t>(Filter)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卡方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检验</m:t>
                    </m:r>
                  </m:oMath>
                </a14:m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用于检验两个类别型变量间的独立性。假设预测变量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有</a:t>
                </a:r>
                <a:r>
                  <a:rPr lang="en-US" altLang="zh-CN" sz="1400" dirty="0" smtClean="0"/>
                  <a:t>N</a:t>
                </a:r>
                <a:r>
                  <a:rPr lang="zh-CN" altLang="en-US" sz="1400" dirty="0" smtClean="0"/>
                  <a:t>种取值，目标变量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en-US" altLang="zh-CN" sz="1400" dirty="0" smtClean="0"/>
                  <a:t>M</a:t>
                </a:r>
                <a:r>
                  <a:rPr lang="zh-CN" altLang="en-US" sz="1400" dirty="0"/>
                  <a:t>种</a:t>
                </a:r>
                <a:r>
                  <a:rPr lang="zh-CN" altLang="en-US" sz="1400" dirty="0" smtClean="0"/>
                  <a:t>取值，则有下述变量服从自由度为</a:t>
                </a:r>
                <a:r>
                  <a:rPr lang="en-US" altLang="zh-CN" sz="1400" dirty="0" smtClean="0"/>
                  <a:t>M-1</a:t>
                </a:r>
                <a:r>
                  <a:rPr lang="zh-CN" altLang="en-US" sz="14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 smtClean="0"/>
                  <a:t>分布：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/>
                  <a:t>这</a:t>
                </a:r>
                <a:r>
                  <a:rPr lang="zh-CN" altLang="en-US" sz="1400" dirty="0" smtClean="0"/>
                  <a:t>里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400" dirty="0" smtClean="0"/>
                  <a:t>为数据集中</a:t>
                </a:r>
                <a:r>
                  <a:rPr lang="zh-CN" altLang="en-US" sz="1400" dirty="0"/>
                  <a:t>符合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&amp;&amp;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数据</m:t>
                    </m:r>
                  </m:oMath>
                </a14:m>
                <a:r>
                  <a:rPr lang="zh-CN" altLang="en-US" sz="1400" dirty="0" smtClean="0"/>
                  <a:t>条数。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为在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400" dirty="0" smtClean="0"/>
                  <a:t>独立的假设下，符合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&amp;&amp;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数据</m:t>
                    </m:r>
                  </m:oMath>
                </a14:m>
                <a:r>
                  <a:rPr lang="zh-CN" altLang="en-US" sz="1400" dirty="0" smtClean="0"/>
                  <a:t>条数的期望，因此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 smtClean="0"/>
                  <a:t>值越大对应的</a:t>
                </a:r>
                <a:r>
                  <a:rPr lang="en-US" altLang="zh-CN" sz="1400" dirty="0" smtClean="0"/>
                  <a:t>p</a:t>
                </a:r>
                <a:r>
                  <a:rPr lang="zh-CN" altLang="en-US" sz="1400" dirty="0" smtClean="0"/>
                  <a:t>值越小，也就是两个变量独立的可能性越小。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“chi-square distribution  df 1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546" y="1695904"/>
            <a:ext cx="2326368" cy="15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2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封</a:t>
            </a:r>
            <a:r>
              <a:rPr lang="zh-CN" altLang="en-US" dirty="0"/>
              <a:t>装</a:t>
            </a:r>
            <a:r>
              <a:rPr lang="zh-CN" altLang="en-US" dirty="0" smtClean="0"/>
              <a:t>器 </a:t>
            </a:r>
            <a:r>
              <a:rPr lang="en-US" altLang="zh-CN" dirty="0" smtClean="0"/>
              <a:t>(Wrapper)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封装器是</a:t>
            </a:r>
            <a:r>
              <a:rPr lang="zh-CN" altLang="en-US" dirty="0"/>
              <a:t>以实</a:t>
            </a:r>
            <a:r>
              <a:rPr lang="zh-CN" altLang="en-US" dirty="0" smtClean="0"/>
              <a:t>际</a:t>
            </a:r>
            <a:r>
              <a:rPr lang="zh-CN" altLang="en-US" dirty="0"/>
              <a:t>损</a:t>
            </a:r>
            <a:r>
              <a:rPr lang="zh-CN" altLang="en-US" dirty="0" smtClean="0"/>
              <a:t>失函数为</a:t>
            </a:r>
            <a:r>
              <a:rPr lang="zh-CN" altLang="en-US" dirty="0"/>
              <a:t>目标，通过迭</a:t>
            </a:r>
            <a:r>
              <a:rPr lang="zh-CN" altLang="en-US" dirty="0" smtClean="0"/>
              <a:t>代的方</a:t>
            </a:r>
            <a:r>
              <a:rPr lang="zh-CN" altLang="en-US" dirty="0"/>
              <a:t>式不断地增减特征，并观察特征集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的</a:t>
            </a:r>
            <a:r>
              <a:rPr lang="zh-CN" altLang="en-US" dirty="0"/>
              <a:t>变化关系来最终选定特征集的方法。这种方法迭代次数</a:t>
            </a:r>
            <a:r>
              <a:rPr lang="zh-CN" altLang="en-US" dirty="0" smtClean="0"/>
              <a:t>多且与</a:t>
            </a:r>
            <a:r>
              <a:rPr lang="zh-CN" altLang="en-US" dirty="0"/>
              <a:t>模型和</a:t>
            </a:r>
            <a:r>
              <a:rPr lang="en-US" altLang="zh-CN" dirty="0"/>
              <a:t>Loss</a:t>
            </a:r>
            <a:r>
              <a:rPr lang="zh-CN" altLang="en-US" dirty="0"/>
              <a:t>高度相关，所</a:t>
            </a:r>
            <a:r>
              <a:rPr lang="zh-CN" altLang="en-US" dirty="0" smtClean="0"/>
              <a:t>以实际项目中用</a:t>
            </a:r>
            <a:r>
              <a:rPr lang="zh-CN" altLang="en-US" dirty="0"/>
              <a:t>处并不大</a:t>
            </a:r>
            <a:r>
              <a:rPr lang="zh-CN" altLang="en-US" dirty="0" smtClean="0"/>
              <a:t>，在</a:t>
            </a:r>
            <a:r>
              <a:rPr lang="zh-CN" altLang="en-US" dirty="0"/>
              <a:t>高维特征的场景下尤其不适</a:t>
            </a:r>
            <a:r>
              <a:rPr lang="zh-CN" altLang="en-US" dirty="0" smtClean="0"/>
              <a:t>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86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拿到数据后，首先要做的两件事情：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问题是什么？ 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搞</a:t>
            </a:r>
            <a:r>
              <a:rPr lang="zh-CN" altLang="en-US" sz="1400" dirty="0"/>
              <a:t>清楚需求方有哪些数据，他希望从这些数据中获得什么产</a:t>
            </a:r>
            <a:r>
              <a:rPr lang="zh-CN" altLang="en-US" sz="1400" dirty="0" smtClean="0"/>
              <a:t>出，可</a:t>
            </a:r>
            <a:r>
              <a:rPr lang="zh-CN" altLang="en-US" sz="1400" dirty="0"/>
              <a:t>以用一个</a:t>
            </a:r>
            <a:r>
              <a:rPr lang="en-US" altLang="zh-CN" sz="1400" dirty="0"/>
              <a:t>I/O</a:t>
            </a:r>
            <a:r>
              <a:rPr lang="zh-CN" altLang="en-US" sz="1400" dirty="0"/>
              <a:t>模型</a:t>
            </a:r>
            <a:r>
              <a:rPr lang="zh-CN" altLang="en-US" sz="1400" dirty="0" smtClean="0"/>
              <a:t>来</a:t>
            </a:r>
            <a:r>
              <a:rPr lang="zh-CN" altLang="en-US" sz="1400" dirty="0"/>
              <a:t>描述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30" name="Picture 6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47" y="2228700"/>
            <a:ext cx="3761429" cy="11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嵌入式</a:t>
            </a:r>
            <a:r>
              <a:rPr lang="en-US" altLang="zh-CN" dirty="0" smtClean="0"/>
              <a:t>(Embedding)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Embedding</a:t>
            </a:r>
            <a:r>
              <a:rPr lang="zh-CN" altLang="en-US" dirty="0"/>
              <a:t>方法充分利用了某些正则化方法本身的特征选择能力，把特征选</a:t>
            </a:r>
            <a:r>
              <a:rPr lang="zh-CN" altLang="en-US" dirty="0"/>
              <a:t>择嵌入到</a:t>
            </a:r>
            <a:r>
              <a:rPr lang="zh-CN" altLang="en-US" dirty="0"/>
              <a:t>模型求解的过程中去。如</a:t>
            </a:r>
            <a:r>
              <a:rPr lang="en-US" altLang="zh-CN" dirty="0"/>
              <a:t>L1</a:t>
            </a:r>
            <a:r>
              <a:rPr lang="zh-CN" altLang="en-US" dirty="0"/>
              <a:t>正则化具有天生的使参数稀疏化的能力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805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</a:t>
            </a:r>
            <a:r>
              <a:rPr lang="zh-CN" altLang="en-US" dirty="0" smtClean="0"/>
              <a:t>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多重共线性</a:t>
                </a:r>
                <a:r>
                  <a:rPr lang="en-US" altLang="zh-CN" dirty="0" smtClean="0"/>
                  <a:t>(Multi-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olinearity)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多重共线性是指线性回归模型中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预</a:t>
                </a:r>
                <a:r>
                  <a:rPr lang="zh-CN" altLang="en-US" dirty="0" smtClean="0"/>
                  <a:t>测变</a:t>
                </a:r>
                <a:r>
                  <a:rPr lang="zh-CN" altLang="en-US" dirty="0"/>
                  <a:t>量之间由于存</a:t>
                </a:r>
                <a:r>
                  <a:rPr lang="zh-CN" altLang="en-US" dirty="0" smtClean="0"/>
                  <a:t>在相</a:t>
                </a:r>
                <a:r>
                  <a:rPr lang="zh-CN" altLang="en-US" dirty="0"/>
                  <a:t>关关系而使模型估计失真或难以估计准</a:t>
                </a:r>
                <a:r>
                  <a:rPr lang="zh-CN" altLang="en-US" dirty="0" smtClean="0"/>
                  <a:t>确。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假设有一个线性回归关系为：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而其中，预测变量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之间存在多重共线性关系，如下：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400" b="0" dirty="0" smtClean="0"/>
              </a:p>
              <a:p>
                <a:pPr lvl="2" indent="0">
                  <a:buNone/>
                </a:pPr>
                <a:r>
                  <a:rPr lang="en-US" altLang="zh-CN" sz="1400" dirty="0" smtClean="0"/>
                  <a:t>       </a:t>
                </a:r>
                <a:r>
                  <a:rPr lang="zh-CN" altLang="en-US" sz="1400" dirty="0" smtClean="0"/>
                  <a:t>则，下面的解都可能得到：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endParaRPr lang="en-US" altLang="zh-CN" sz="1400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rot="20314669">
            <a:off x="5225748" y="3524118"/>
            <a:ext cx="3027436" cy="52298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b="1" dirty="0" smtClean="0">
                <a:solidFill>
                  <a:srgbClr val="003C71"/>
                </a:solidFill>
              </a:rPr>
              <a:t>多重共线性对目标变量的值的影响比较小，但会影响预测变量的解释性。</a:t>
            </a:r>
          </a:p>
        </p:txBody>
      </p:sp>
    </p:spTree>
    <p:extLst>
      <p:ext uri="{BB962C8B-B14F-4D97-AF65-F5344CB8AC3E}">
        <p14:creationId xmlns:p14="http://schemas.microsoft.com/office/powerpoint/2010/main" val="39708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</a:t>
            </a:r>
            <a:r>
              <a:rPr lang="zh-CN" altLang="en-US" dirty="0" smtClean="0"/>
              <a:t>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主成份分析</a:t>
            </a:r>
            <a:r>
              <a:rPr lang="en-US" altLang="zh-CN" dirty="0" smtClean="0"/>
              <a:t>(PCA)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PCA</a:t>
            </a:r>
            <a:r>
              <a:rPr lang="zh-CN" altLang="en-US" dirty="0" smtClean="0"/>
              <a:t>可以是去除多重共线性影响的一种方法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PCA</a:t>
            </a:r>
            <a:r>
              <a:rPr lang="zh-CN" altLang="en-US" dirty="0" smtClean="0"/>
              <a:t>的</a:t>
            </a:r>
            <a:r>
              <a:rPr lang="zh-CN" altLang="en-US" dirty="0"/>
              <a:t>目</a:t>
            </a:r>
            <a:r>
              <a:rPr lang="zh-CN" altLang="en-US" dirty="0" smtClean="0"/>
              <a:t>的：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保</a:t>
            </a:r>
            <a:r>
              <a:rPr lang="zh-CN" altLang="en-US" dirty="0"/>
              <a:t>守方差是最大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最</a:t>
            </a:r>
            <a:r>
              <a:rPr lang="zh-CN" altLang="en-US" dirty="0"/>
              <a:t>终的重构误差是最小</a:t>
            </a:r>
            <a:r>
              <a:rPr lang="zh-CN" altLang="en-US" dirty="0" smtClean="0"/>
              <a:t>的</a:t>
            </a:r>
            <a:endParaRPr lang="en-US" altLang="zh-CN" dirty="0" smtClean="0"/>
          </a:p>
        </p:txBody>
      </p:sp>
      <p:pic>
        <p:nvPicPr>
          <p:cNvPr id="5126" name="Picture 6" descr="http://tse1.mm.bing.net/th?id=OIP.M08648a5678eb1aad9011884e2ee62b5bo0&amp;w=300&amp;h=300&amp;p=0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30" y="319753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</a:t>
            </a:r>
            <a:r>
              <a:rPr lang="zh-CN" altLang="en-US" dirty="0" smtClean="0"/>
              <a:t>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线性判别分析</a:t>
            </a:r>
            <a:r>
              <a:rPr lang="en-US" altLang="zh-CN" dirty="0" smtClean="0"/>
              <a:t>(LDA)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找到一个线性变换使得类间距离最大且类内距离最小</a:t>
            </a:r>
            <a:r>
              <a:rPr lang="zh-CN" altLang="en-US" sz="1400" dirty="0" smtClean="0"/>
              <a:t>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626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类别型特</a:t>
            </a:r>
            <a:r>
              <a:rPr lang="zh-CN" altLang="en-US" dirty="0" smtClean="0"/>
              <a:t>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特</a:t>
            </a:r>
            <a:r>
              <a:rPr lang="zh-CN" altLang="en-US" dirty="0"/>
              <a:t>征哈</a:t>
            </a:r>
            <a:r>
              <a:rPr lang="zh-CN" altLang="en-US" dirty="0" smtClean="0"/>
              <a:t>希</a:t>
            </a:r>
            <a:r>
              <a:rPr lang="en-US" altLang="zh-CN" dirty="0" smtClean="0"/>
              <a:t>(Feature Hashing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Feature hashing</a:t>
            </a:r>
            <a:r>
              <a:rPr lang="zh-CN" altLang="en-US" dirty="0"/>
              <a:t>主要用在广告等场合，此类场景的特点是类别型特征和有序型特征占主体，无法用</a:t>
            </a:r>
            <a:r>
              <a:rPr lang="en-US" altLang="zh-CN" dirty="0"/>
              <a:t>PCA/LDA</a:t>
            </a:r>
            <a:r>
              <a:rPr lang="zh-CN" altLang="en-US" dirty="0"/>
              <a:t>来降维。因此采用大多数</a:t>
            </a:r>
            <a:r>
              <a:rPr lang="en-US" altLang="zh-CN" dirty="0"/>
              <a:t>CS</a:t>
            </a:r>
            <a:r>
              <a:rPr lang="zh-CN" altLang="en-US" dirty="0"/>
              <a:t>同学比较熟悉的</a:t>
            </a:r>
            <a:r>
              <a:rPr lang="en-US" altLang="zh-CN" dirty="0"/>
              <a:t>hashing</a:t>
            </a:r>
            <a:r>
              <a:rPr lang="zh-CN" altLang="en-US" dirty="0"/>
              <a:t>方法来做</a:t>
            </a:r>
            <a:r>
              <a:rPr lang="zh-CN" altLang="en-US" sz="1400" dirty="0"/>
              <a:t>。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149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高阶特征生成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决策</a:t>
            </a:r>
            <a:r>
              <a:rPr lang="zh-CN" altLang="en-US" dirty="0" smtClean="0"/>
              <a:t>树及其变体</a:t>
            </a:r>
            <a:r>
              <a:rPr lang="en-US" altLang="zh-CN" dirty="0" smtClean="0"/>
              <a:t>(</a:t>
            </a:r>
            <a:r>
              <a:rPr lang="zh-CN" altLang="en-US" dirty="0" smtClean="0"/>
              <a:t>随</a:t>
            </a:r>
            <a:r>
              <a:rPr lang="zh-CN" altLang="en-US" dirty="0"/>
              <a:t>机</a:t>
            </a:r>
            <a:r>
              <a:rPr lang="zh-CN" altLang="en-US" dirty="0" smtClean="0"/>
              <a:t>森林， </a:t>
            </a:r>
            <a:r>
              <a:rPr lang="en-US" altLang="zh-CN" dirty="0" smtClean="0"/>
              <a:t>GBDT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决</a:t>
            </a:r>
            <a:r>
              <a:rPr lang="zh-CN" altLang="en-US" sz="1400" dirty="0"/>
              <a:t>策树具有天然的特征选择能力，这种选择能力是由其层次结构和数据不纯度度量函数共同赋予的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因子机</a:t>
            </a:r>
            <a:r>
              <a:rPr lang="en-US" altLang="zh-CN" dirty="0"/>
              <a:t>(Factorization Machine)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Steffen Rendle</a:t>
            </a:r>
            <a:r>
              <a:rPr lang="zh-CN" altLang="en-US" sz="1400" dirty="0"/>
              <a:t>于</a:t>
            </a:r>
            <a:r>
              <a:rPr lang="en-US" altLang="zh-CN" sz="1400" dirty="0"/>
              <a:t>2010</a:t>
            </a:r>
            <a:r>
              <a:rPr lang="zh-CN" altLang="en-US" sz="1400" dirty="0"/>
              <a:t>年提出了</a:t>
            </a:r>
            <a:r>
              <a:rPr lang="en-US" altLang="zh-CN" sz="1400" dirty="0"/>
              <a:t>FM</a:t>
            </a:r>
            <a:r>
              <a:rPr lang="zh-CN" altLang="en-US" sz="1400" dirty="0"/>
              <a:t>方法用于类别型特征的二阶特征挖掘，使得二阶特征挖掘得以自动化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神经网</a:t>
            </a:r>
            <a:r>
              <a:rPr lang="zh-CN" altLang="en-US" dirty="0" smtClean="0"/>
              <a:t>络</a:t>
            </a:r>
            <a:r>
              <a:rPr lang="en-US" altLang="zh-CN" dirty="0"/>
              <a:t>(</a:t>
            </a:r>
            <a:r>
              <a:rPr lang="en-US" altLang="zh-CN" dirty="0" smtClean="0"/>
              <a:t>ANN/CNN/DNN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神经网络兴起的一大推动力是它解放了一部分人</a:t>
            </a:r>
            <a:r>
              <a:rPr lang="zh-CN" altLang="en-US" sz="1400" dirty="0" smtClean="0"/>
              <a:t>工</a:t>
            </a:r>
            <a:r>
              <a:rPr lang="zh-CN" altLang="en-US" sz="1400" dirty="0"/>
              <a:t>特</a:t>
            </a:r>
            <a:r>
              <a:rPr lang="zh-CN" altLang="en-US" sz="1400" dirty="0" smtClean="0"/>
              <a:t>征工程的</a:t>
            </a:r>
            <a:r>
              <a:rPr lang="zh-CN" altLang="en-US" sz="1400" dirty="0"/>
              <a:t>痛苦</a:t>
            </a:r>
            <a:r>
              <a:rPr lang="zh-CN" altLang="en-US" sz="1400" dirty="0" smtClean="0"/>
              <a:t>。但是神经网络更像一个黑箱，对于追求可解释性和可控性的应用不是很友好。</a:t>
            </a:r>
            <a:endParaRPr lang="en-US" altLang="zh-C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5" y="2541952"/>
            <a:ext cx="3721938" cy="6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35" y="133750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特征工程总结</a:t>
            </a:r>
            <a:endParaRPr lang="zh-CN" altLang="en-US" dirty="0"/>
          </a:p>
        </p:txBody>
      </p:sp>
      <p:pic>
        <p:nvPicPr>
          <p:cNvPr id="6148" name="Picture 4" descr="http://images2015.cnblogs.com/blog/46419/201508/46419-20150831154148294-18093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33" y="950067"/>
            <a:ext cx="6012764" cy="32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35" y="133750"/>
            <a:ext cx="8229600" cy="508088"/>
          </a:xfrm>
        </p:spPr>
        <p:txBody>
          <a:bodyPr/>
          <a:lstStyle/>
          <a:p>
            <a:r>
              <a:rPr lang="zh-CN" altLang="en-US" dirty="0"/>
              <a:t>随机变</a:t>
            </a:r>
            <a:r>
              <a:rPr lang="zh-CN" altLang="en-US" dirty="0" smtClean="0"/>
              <a:t>量的函数的概率密度变换定理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7" y="729029"/>
            <a:ext cx="8867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拿到数据后，首先要做的两件事情：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 </a:t>
            </a:r>
            <a:r>
              <a:rPr lang="zh-CN" altLang="en-US" dirty="0"/>
              <a:t>当</a:t>
            </a:r>
            <a:r>
              <a:rPr lang="zh-CN" altLang="en-US" dirty="0" smtClean="0"/>
              <a:t>前的拥有的数据能支撑需求吗？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当</a:t>
            </a:r>
            <a:r>
              <a:rPr lang="zh-CN" altLang="en-US" sz="1400" dirty="0"/>
              <a:t>前数据的体量，有效性，覆盖度是否足以支撑这个需求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4630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9696" y="932988"/>
            <a:ext cx="2574585" cy="397795"/>
          </a:xfrm>
        </p:spPr>
        <p:txBody>
          <a:bodyPr/>
          <a:lstStyle/>
          <a:p>
            <a:r>
              <a:rPr lang="zh-CN" altLang="en-US" dirty="0" smtClean="0"/>
              <a:t>所以，怎么做</a:t>
            </a:r>
            <a:r>
              <a:rPr lang="en-US" altLang="zh-C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990928" y="1578257"/>
            <a:ext cx="3268494" cy="1216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pPr marL="514350" indent="-514350">
              <a:buAutoNum type="arabicPeriod"/>
            </a:pPr>
            <a:r>
              <a:rPr lang="zh-CN" altLang="en-US" sz="2400" dirty="0" smtClean="0"/>
              <a:t>认识数据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评估数据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数据描述性统计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9274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70239" y="2268572"/>
            <a:ext cx="4247745" cy="9403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认识数据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搞清</a:t>
            </a:r>
            <a:r>
              <a:rPr lang="zh-CN" altLang="en-US" dirty="0" smtClean="0"/>
              <a:t>楚三件事情：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变</a:t>
            </a:r>
            <a:r>
              <a:rPr lang="zh-CN" altLang="en-US" dirty="0" smtClean="0"/>
              <a:t>量类型：哪些是预测变量，哪个是目标变量？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数据类型：输入数据的类型， 字符？ 数值？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变</a:t>
            </a:r>
            <a:r>
              <a:rPr lang="zh-CN" altLang="en-US" dirty="0" smtClean="0"/>
              <a:t>量种类：在模型中的使用形式，数值型？ 类别型？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 smtClean="0"/>
              <a:t>    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68646" y="2385304"/>
            <a:ext cx="1117428" cy="664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变量类型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04058" y="2385304"/>
            <a:ext cx="1161678" cy="664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数据类型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90205" y="2385304"/>
            <a:ext cx="1105605" cy="66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变量种类</a:t>
            </a:r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2573401" y="3281918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27079" y="3428181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 smtClean="0">
                <a:solidFill>
                  <a:srgbClr val="003C71"/>
                </a:solidFill>
              </a:rPr>
              <a:t>预测变量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目</a:t>
            </a:r>
            <a:r>
              <a:rPr lang="zh-CN" altLang="en-US" sz="1000" b="1" dirty="0" smtClean="0">
                <a:solidFill>
                  <a:srgbClr val="003C71"/>
                </a:solidFill>
              </a:rPr>
              <a:t>标变量</a:t>
            </a:r>
            <a:endParaRPr lang="en-US" altLang="zh-CN" sz="1000" b="1" dirty="0">
              <a:solidFill>
                <a:srgbClr val="003C71"/>
              </a:solidFill>
            </a:endParaRP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是否放贷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3854947" y="3290631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8625" y="3436894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字符型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数值型</a:t>
            </a:r>
            <a:endParaRPr lang="en-US" altLang="zh-CN" sz="1000" b="1" dirty="0">
              <a:solidFill>
                <a:srgbClr val="003C71"/>
              </a:solidFill>
            </a:endParaRP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>
                <a:solidFill>
                  <a:srgbClr val="003C71"/>
                </a:solidFill>
              </a:rPr>
              <a:t>收入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5121853" y="3271033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75531" y="3417296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类别型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 smtClean="0">
                <a:solidFill>
                  <a:srgbClr val="003C71"/>
                </a:solidFill>
              </a:rPr>
              <a:t>数值型</a:t>
            </a:r>
            <a:r>
              <a:rPr lang="en-US" altLang="zh-CN" sz="1000" dirty="0" smtClean="0">
                <a:solidFill>
                  <a:srgbClr val="003C71"/>
                </a:solidFill>
              </a:rPr>
              <a:t> </a:t>
            </a: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收入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认识数据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变量种类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值型</a:t>
            </a:r>
            <a:r>
              <a:rPr lang="en-US" altLang="zh-CN" dirty="0"/>
              <a:t>(numerical) 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连</a:t>
            </a:r>
            <a:r>
              <a:rPr lang="zh-CN" altLang="en-US" sz="1400" dirty="0"/>
              <a:t>续数值型数据： 如 商品的价格，</a:t>
            </a:r>
            <a:r>
              <a:rPr lang="en-US" altLang="zh-CN" sz="1400" dirty="0"/>
              <a:t>GPS</a:t>
            </a:r>
            <a:r>
              <a:rPr lang="zh-CN" altLang="en-US" sz="1400" dirty="0"/>
              <a:t>卫星的信噪比</a:t>
            </a:r>
            <a:r>
              <a:rPr lang="zh-CN" altLang="en-US" sz="1400" dirty="0" smtClean="0"/>
              <a:t>，身</a:t>
            </a:r>
            <a:r>
              <a:rPr lang="zh-CN" altLang="en-US" sz="1400" dirty="0"/>
              <a:t>高</a:t>
            </a:r>
            <a:r>
              <a:rPr lang="zh-CN" altLang="en-US" sz="1400" dirty="0" smtClean="0"/>
              <a:t>，体重，血压等。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离</a:t>
            </a:r>
            <a:r>
              <a:rPr lang="zh-CN" altLang="en-US" sz="1400" dirty="0"/>
              <a:t>散数值型数据： 如 苹</a:t>
            </a:r>
            <a:r>
              <a:rPr lang="zh-CN" altLang="en-US" sz="1400" dirty="0" smtClean="0"/>
              <a:t>果的个数，</a:t>
            </a:r>
            <a:r>
              <a:rPr lang="en-US" altLang="zh-CN" sz="1400" dirty="0"/>
              <a:t>GPS</a:t>
            </a:r>
            <a:r>
              <a:rPr lang="zh-CN" altLang="en-US" sz="1400" dirty="0"/>
              <a:t>卫星的颗数</a:t>
            </a:r>
            <a:r>
              <a:rPr lang="en-US" altLang="zh-CN" sz="1400" dirty="0"/>
              <a:t>etc. 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类</a:t>
            </a:r>
            <a:r>
              <a:rPr lang="zh-CN" altLang="en-US" dirty="0"/>
              <a:t>别型</a:t>
            </a:r>
            <a:r>
              <a:rPr lang="en-US" altLang="zh-CN" dirty="0"/>
              <a:t>(categorical) 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无</a:t>
            </a:r>
            <a:r>
              <a:rPr lang="zh-CN" altLang="en-US" sz="1400" dirty="0"/>
              <a:t>序型</a:t>
            </a:r>
            <a:r>
              <a:rPr lang="en-US" altLang="zh-CN" sz="1400" dirty="0"/>
              <a:t>(nominal)</a:t>
            </a:r>
            <a:r>
              <a:rPr lang="zh-CN" altLang="en-US" sz="1400" dirty="0"/>
              <a:t>：如 颜</a:t>
            </a:r>
            <a:r>
              <a:rPr lang="zh-CN" altLang="en-US" sz="1400" dirty="0" smtClean="0"/>
              <a:t>色，性</a:t>
            </a:r>
            <a:r>
              <a:rPr lang="zh-CN" altLang="en-US" sz="1400" dirty="0"/>
              <a:t>别，婚姻状</a:t>
            </a:r>
            <a:r>
              <a:rPr lang="zh-CN" altLang="en-US" sz="1400" dirty="0" smtClean="0"/>
              <a:t>态等。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有</a:t>
            </a:r>
            <a:r>
              <a:rPr lang="zh-CN" altLang="en-US" sz="1400" dirty="0"/>
              <a:t>序型</a:t>
            </a:r>
            <a:r>
              <a:rPr lang="en-US" altLang="zh-CN" sz="1400" dirty="0"/>
              <a:t>(ordinal)</a:t>
            </a:r>
            <a:r>
              <a:rPr lang="zh-CN" altLang="en-US" sz="1400" dirty="0"/>
              <a:t>： 与类别型在表示形式上比较像，但在数值意义上又跟数值型比较像。常见的如工作满意度调查中的：非常满意，满意，不满意</a:t>
            </a:r>
            <a:r>
              <a:rPr lang="zh-CN" altLang="en-US" sz="1200" dirty="0"/>
              <a:t>。</a:t>
            </a:r>
            <a:r>
              <a:rPr lang="en-US" altLang="zh-CN" sz="1400" dirty="0" smtClean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671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评估数据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数据评估的准则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26" name="Picture 2" descr="https://i1.read01.com/SIG=15j86b4/304467467273315079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76" y="963563"/>
            <a:ext cx="5055332" cy="358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50615.pptx" id="{67003AE5-9428-4B47-A159-4857908F261F}" vid="{CBDA3F45-ABC6-4A83-BCE0-859F71AB8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Intel_PPT_PREFERRED_Template_ClearPro_16x9_050615</Template>
  <TotalTime>0</TotalTime>
  <Words>3700</Words>
  <Application>Microsoft Office PowerPoint</Application>
  <PresentationFormat>On-screen Show (16:9)</PresentationFormat>
  <Paragraphs>465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Cambria Math</vt:lpstr>
      <vt:lpstr>Calibri</vt:lpstr>
      <vt:lpstr>Intel Clear Pro</vt:lpstr>
      <vt:lpstr>Intel Clear</vt:lpstr>
      <vt:lpstr>Wingdings</vt:lpstr>
      <vt:lpstr>SimSun</vt:lpstr>
      <vt:lpstr>Arial</vt:lpstr>
      <vt:lpstr>Int_PPT Template_ClearPro_16x9</vt:lpstr>
      <vt:lpstr>基于Python的统计分析与数据挖掘</vt:lpstr>
      <vt:lpstr>数据探索 (Data Exploration) </vt:lpstr>
      <vt:lpstr>数据探索很重要</vt:lpstr>
      <vt:lpstr>数据探索很重要</vt:lpstr>
      <vt:lpstr>数据探索很重要</vt:lpstr>
      <vt:lpstr>所以，怎么做… </vt:lpstr>
      <vt:lpstr>认识数据</vt:lpstr>
      <vt:lpstr>认识数据</vt:lpstr>
      <vt:lpstr>评估数据</vt:lpstr>
      <vt:lpstr>评估数据</vt:lpstr>
      <vt:lpstr>评估数据</vt:lpstr>
      <vt:lpstr>数据的描述性统计</vt:lpstr>
      <vt:lpstr>数据的描述性统计 – 单变量分析</vt:lpstr>
      <vt:lpstr>数据的描述性统计 – 单变量分析</vt:lpstr>
      <vt:lpstr>数据的描述性统计 – 单变量分析</vt:lpstr>
      <vt:lpstr>数据的描述性统计 – 单变量分析</vt:lpstr>
      <vt:lpstr>数据的描述性统计 – 多变量相关分析</vt:lpstr>
      <vt:lpstr>数据的描述性统计 – 多变量相关分析</vt:lpstr>
      <vt:lpstr>数据清洗 (Data Cleaning) </vt:lpstr>
      <vt:lpstr>数据清洗 – 缺失值处理</vt:lpstr>
      <vt:lpstr>数据清洗 – 异常值处理</vt:lpstr>
      <vt:lpstr>从数据到特征 – 特征工程 </vt:lpstr>
      <vt:lpstr>从数据到特征 – 特征工程</vt:lpstr>
      <vt:lpstr>数值型基础特征生成 – 无量纲化</vt:lpstr>
      <vt:lpstr>数值型基础特征生成 – 变量变换</vt:lpstr>
      <vt:lpstr>数值型基础特征生成 – 变量变换</vt:lpstr>
      <vt:lpstr>数值型基础特征生成 – 变量变换</vt:lpstr>
      <vt:lpstr>数值型基础特征生成 – 变量变换</vt:lpstr>
      <vt:lpstr>数值型基础特征生成 – Binning</vt:lpstr>
      <vt:lpstr>类别型基础特征生成</vt:lpstr>
      <vt:lpstr>类别型基础特征生成</vt:lpstr>
      <vt:lpstr>有序类别型基础特征生成</vt:lpstr>
      <vt:lpstr>有序类别型基础特征生成</vt:lpstr>
      <vt:lpstr>有序类别型基础特征生成</vt:lpstr>
      <vt:lpstr>基础特征生成 – 特征创造</vt:lpstr>
      <vt:lpstr>基础特征生成 – 特征创造</vt:lpstr>
      <vt:lpstr>特征规约 - 特征选择</vt:lpstr>
      <vt:lpstr>特征规约 - 特征选择</vt:lpstr>
      <vt:lpstr>特征规约 - 特征选择</vt:lpstr>
      <vt:lpstr>特征规约 - 特征选择</vt:lpstr>
      <vt:lpstr>特征规约 – 数值型特征降维</vt:lpstr>
      <vt:lpstr>特征规约 – 数值型特征降维</vt:lpstr>
      <vt:lpstr>特征规约 – 数值型特征降维</vt:lpstr>
      <vt:lpstr>特征规约 – 类别型特征降维</vt:lpstr>
      <vt:lpstr>高阶特征生成</vt:lpstr>
      <vt:lpstr>特征工程总结</vt:lpstr>
      <vt:lpstr>Q&amp;A</vt:lpstr>
      <vt:lpstr>随机变量的函数的概率密度变换定理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CTPClassification=CTP_IC, CTPClassification=CTP_NT</cp:keywords>
  <cp:lastModifiedBy/>
  <cp:revision>1</cp:revision>
  <dcterms:created xsi:type="dcterms:W3CDTF">2016-10-31T11:14:52Z</dcterms:created>
  <dcterms:modified xsi:type="dcterms:W3CDTF">2018-01-16T04:19:10Z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8006e276-0095-47d5-9456-2e07cf8f2429</vt:lpwstr>
  </property>
  <property fmtid="{D5CDD505-2E9C-101B-9397-08002B2CF9AE}" pid="3" name="CTP_BU">
    <vt:lpwstr>NA</vt:lpwstr>
  </property>
  <property fmtid="{D5CDD505-2E9C-101B-9397-08002B2CF9AE}" pid="4" name="CTP_TimeStamp">
    <vt:lpwstr>2018-01-16 04:18:39Z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